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1BD"/>
    <a:srgbClr val="132356"/>
    <a:srgbClr val="C5C7F9"/>
    <a:srgbClr val="0E1482"/>
    <a:srgbClr val="101690"/>
    <a:srgbClr val="000099"/>
    <a:srgbClr val="9999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41295" autoAdjust="0"/>
  </p:normalViewPr>
  <p:slideViewPr>
    <p:cSldViewPr>
      <p:cViewPr>
        <p:scale>
          <a:sx n="75" d="100"/>
          <a:sy n="75" d="100"/>
        </p:scale>
        <p:origin x="-1014" y="7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2714C-1AC9-454A-A34D-3292935BCB96}" type="doc">
      <dgm:prSet loTypeId="urn:microsoft.com/office/officeart/2005/8/layout/cycle4" loCatId="cycle" qsTypeId="urn:microsoft.com/office/officeart/2005/8/quickstyle/simple4" qsCatId="simple" csTypeId="urn:microsoft.com/office/officeart/2005/8/colors/colorful1" csCatId="colorful" phldr="1"/>
      <dgm:spPr/>
      <dgm:t>
        <a:bodyPr/>
        <a:lstStyle/>
        <a:p>
          <a:endParaRPr lang="en-US"/>
        </a:p>
      </dgm:t>
    </dgm:pt>
    <dgm:pt modelId="{5F7606E0-7CC5-4E2C-ADA8-99EE6B4FE2C9}">
      <dgm:prSet phldrT="[Text]" custT="1"/>
      <dgm:spPr/>
      <dgm:t>
        <a:bodyPr/>
        <a:lstStyle/>
        <a:p>
          <a:r>
            <a:rPr lang="en-US" sz="2000" dirty="0" smtClean="0">
              <a:solidFill>
                <a:schemeClr val="bg1"/>
              </a:solidFill>
            </a:rPr>
            <a:t>1.  Say what you do</a:t>
          </a:r>
          <a:endParaRPr lang="en-US" sz="2000" dirty="0">
            <a:solidFill>
              <a:schemeClr val="bg1"/>
            </a:solidFill>
          </a:endParaRPr>
        </a:p>
      </dgm:t>
    </dgm:pt>
    <dgm:pt modelId="{F98F0DC2-EC5B-479E-BBE4-7E93B4481EFF}" type="parTrans" cxnId="{8C06B19F-9D01-49CE-80B8-E2CD29CB25D6}">
      <dgm:prSet/>
      <dgm:spPr/>
      <dgm:t>
        <a:bodyPr/>
        <a:lstStyle/>
        <a:p>
          <a:endParaRPr lang="en-US">
            <a:solidFill>
              <a:srgbClr val="000000"/>
            </a:solidFill>
          </a:endParaRPr>
        </a:p>
      </dgm:t>
    </dgm:pt>
    <dgm:pt modelId="{A4BEB31D-C9DA-4017-96AC-029A53A4E952}" type="sibTrans" cxnId="{8C06B19F-9D01-49CE-80B8-E2CD29CB25D6}">
      <dgm:prSet/>
      <dgm:spPr/>
      <dgm:t>
        <a:bodyPr/>
        <a:lstStyle/>
        <a:p>
          <a:endParaRPr lang="en-US">
            <a:solidFill>
              <a:srgbClr val="000000"/>
            </a:solidFill>
          </a:endParaRPr>
        </a:p>
      </dgm:t>
    </dgm:pt>
    <dgm:pt modelId="{7428A47A-0E1B-42EB-972B-6CABA6D586DE}">
      <dgm:prSet phldrT="[Text]"/>
      <dgm:spPr/>
      <dgm:t>
        <a:bodyPr/>
        <a:lstStyle/>
        <a:p>
          <a:r>
            <a:rPr lang="en-US" dirty="0" smtClean="0">
              <a:solidFill>
                <a:srgbClr val="000000"/>
              </a:solidFill>
            </a:rPr>
            <a:t>2.  Do what you say</a:t>
          </a:r>
          <a:endParaRPr lang="en-US" dirty="0">
            <a:solidFill>
              <a:srgbClr val="000000"/>
            </a:solidFill>
          </a:endParaRPr>
        </a:p>
      </dgm:t>
    </dgm:pt>
    <dgm:pt modelId="{FCFEF8D8-E39E-4407-92D1-2BFACBF74942}" type="parTrans" cxnId="{0179FFFC-6FE8-403F-9185-3A0ECF3B81D5}">
      <dgm:prSet/>
      <dgm:spPr/>
      <dgm:t>
        <a:bodyPr/>
        <a:lstStyle/>
        <a:p>
          <a:endParaRPr lang="en-US">
            <a:solidFill>
              <a:srgbClr val="000000"/>
            </a:solidFill>
          </a:endParaRPr>
        </a:p>
      </dgm:t>
    </dgm:pt>
    <dgm:pt modelId="{9533186F-647D-4504-8603-69626F0587AC}" type="sibTrans" cxnId="{0179FFFC-6FE8-403F-9185-3A0ECF3B81D5}">
      <dgm:prSet/>
      <dgm:spPr/>
      <dgm:t>
        <a:bodyPr/>
        <a:lstStyle/>
        <a:p>
          <a:endParaRPr lang="en-US">
            <a:solidFill>
              <a:srgbClr val="000000"/>
            </a:solidFill>
          </a:endParaRPr>
        </a:p>
      </dgm:t>
    </dgm:pt>
    <dgm:pt modelId="{A74A1DC9-22C8-43A1-AB26-37723448C6F3}">
      <dgm:prSet phldrT="[Text]"/>
      <dgm:spPr/>
      <dgm:t>
        <a:bodyPr/>
        <a:lstStyle/>
        <a:p>
          <a:r>
            <a:rPr lang="en-US" dirty="0" smtClean="0">
              <a:solidFill>
                <a:schemeClr val="bg1"/>
              </a:solidFill>
            </a:rPr>
            <a:t>3.  Prove it</a:t>
          </a:r>
          <a:endParaRPr lang="en-US" dirty="0">
            <a:solidFill>
              <a:schemeClr val="bg1"/>
            </a:solidFill>
          </a:endParaRPr>
        </a:p>
      </dgm:t>
    </dgm:pt>
    <dgm:pt modelId="{B418F807-883D-407E-8944-550F80F61FF4}" type="parTrans" cxnId="{27796F87-C9A7-4AF1-85ED-C4C485C68F47}">
      <dgm:prSet/>
      <dgm:spPr/>
      <dgm:t>
        <a:bodyPr/>
        <a:lstStyle/>
        <a:p>
          <a:endParaRPr lang="en-US">
            <a:solidFill>
              <a:srgbClr val="000000"/>
            </a:solidFill>
          </a:endParaRPr>
        </a:p>
      </dgm:t>
    </dgm:pt>
    <dgm:pt modelId="{FBF18C2D-B2A3-41D5-ABF9-044FFAEF6775}" type="sibTrans" cxnId="{27796F87-C9A7-4AF1-85ED-C4C485C68F47}">
      <dgm:prSet/>
      <dgm:spPr/>
      <dgm:t>
        <a:bodyPr/>
        <a:lstStyle/>
        <a:p>
          <a:endParaRPr lang="en-US">
            <a:solidFill>
              <a:srgbClr val="000000"/>
            </a:solidFill>
          </a:endParaRPr>
        </a:p>
      </dgm:t>
    </dgm:pt>
    <dgm:pt modelId="{8E817E78-B9B9-458B-B6A3-813BBD76F34E}">
      <dgm:prSet phldrT="[Text]"/>
      <dgm:spPr/>
      <dgm:t>
        <a:bodyPr/>
        <a:lstStyle/>
        <a:p>
          <a:r>
            <a:rPr lang="en-US" dirty="0" smtClean="0">
              <a:solidFill>
                <a:srgbClr val="000000"/>
              </a:solidFill>
            </a:rPr>
            <a:t>4.  Improve it</a:t>
          </a:r>
          <a:endParaRPr lang="en-US" dirty="0">
            <a:solidFill>
              <a:srgbClr val="000000"/>
            </a:solidFill>
          </a:endParaRPr>
        </a:p>
      </dgm:t>
    </dgm:pt>
    <dgm:pt modelId="{D761CCE9-6EB0-4474-B438-21083E483A88}" type="parTrans" cxnId="{6FE475A8-B1AD-4623-B72D-FF543046972A}">
      <dgm:prSet/>
      <dgm:spPr/>
      <dgm:t>
        <a:bodyPr/>
        <a:lstStyle/>
        <a:p>
          <a:endParaRPr lang="en-US">
            <a:solidFill>
              <a:srgbClr val="000000"/>
            </a:solidFill>
          </a:endParaRPr>
        </a:p>
      </dgm:t>
    </dgm:pt>
    <dgm:pt modelId="{F51A7DE2-9087-4552-8296-091E8EE357CF}" type="sibTrans" cxnId="{6FE475A8-B1AD-4623-B72D-FF543046972A}">
      <dgm:prSet/>
      <dgm:spPr/>
      <dgm:t>
        <a:bodyPr/>
        <a:lstStyle/>
        <a:p>
          <a:endParaRPr lang="en-US">
            <a:solidFill>
              <a:srgbClr val="000000"/>
            </a:solidFill>
          </a:endParaRPr>
        </a:p>
      </dgm:t>
    </dgm:pt>
    <dgm:pt modelId="{AC7A4647-D0B5-42BF-818F-24F4613C523F}" type="pres">
      <dgm:prSet presAssocID="{BC82714C-1AC9-454A-A34D-3292935BCB96}" presName="cycleMatrixDiagram" presStyleCnt="0">
        <dgm:presLayoutVars>
          <dgm:chMax val="1"/>
          <dgm:dir/>
          <dgm:animLvl val="lvl"/>
          <dgm:resizeHandles val="exact"/>
        </dgm:presLayoutVars>
      </dgm:prSet>
      <dgm:spPr/>
      <dgm:t>
        <a:bodyPr/>
        <a:lstStyle/>
        <a:p>
          <a:endParaRPr lang="en-US"/>
        </a:p>
      </dgm:t>
    </dgm:pt>
    <dgm:pt modelId="{C563A182-85D1-4D97-A665-F3F61AD31831}" type="pres">
      <dgm:prSet presAssocID="{BC82714C-1AC9-454A-A34D-3292935BCB96}" presName="children" presStyleCnt="0"/>
      <dgm:spPr/>
      <dgm:t>
        <a:bodyPr/>
        <a:lstStyle/>
        <a:p>
          <a:endParaRPr lang="en-US"/>
        </a:p>
      </dgm:t>
    </dgm:pt>
    <dgm:pt modelId="{32B752BF-4635-4B0C-9065-50ABAEECF002}" type="pres">
      <dgm:prSet presAssocID="{BC82714C-1AC9-454A-A34D-3292935BCB96}" presName="childPlaceholder" presStyleCnt="0"/>
      <dgm:spPr/>
      <dgm:t>
        <a:bodyPr/>
        <a:lstStyle/>
        <a:p>
          <a:endParaRPr lang="en-US"/>
        </a:p>
      </dgm:t>
    </dgm:pt>
    <dgm:pt modelId="{7A891343-AF94-410C-A82A-6234E1A1BEAD}" type="pres">
      <dgm:prSet presAssocID="{BC82714C-1AC9-454A-A34D-3292935BCB96}" presName="circle" presStyleCnt="0"/>
      <dgm:spPr/>
      <dgm:t>
        <a:bodyPr/>
        <a:lstStyle/>
        <a:p>
          <a:endParaRPr lang="en-US"/>
        </a:p>
      </dgm:t>
    </dgm:pt>
    <dgm:pt modelId="{B13F58FB-B1B7-456C-8FE4-BB4A6E4837DB}" type="pres">
      <dgm:prSet presAssocID="{BC82714C-1AC9-454A-A34D-3292935BCB96}" presName="quadrant1" presStyleLbl="node1" presStyleIdx="0" presStyleCnt="4">
        <dgm:presLayoutVars>
          <dgm:chMax val="1"/>
          <dgm:bulletEnabled val="1"/>
        </dgm:presLayoutVars>
      </dgm:prSet>
      <dgm:spPr/>
      <dgm:t>
        <a:bodyPr/>
        <a:lstStyle/>
        <a:p>
          <a:endParaRPr lang="en-US"/>
        </a:p>
      </dgm:t>
    </dgm:pt>
    <dgm:pt modelId="{84895957-C11F-4811-A465-7052894E7775}" type="pres">
      <dgm:prSet presAssocID="{BC82714C-1AC9-454A-A34D-3292935BCB96}" presName="quadrant2" presStyleLbl="node1" presStyleIdx="1" presStyleCnt="4">
        <dgm:presLayoutVars>
          <dgm:chMax val="1"/>
          <dgm:bulletEnabled val="1"/>
        </dgm:presLayoutVars>
      </dgm:prSet>
      <dgm:spPr/>
      <dgm:t>
        <a:bodyPr/>
        <a:lstStyle/>
        <a:p>
          <a:endParaRPr lang="en-US"/>
        </a:p>
      </dgm:t>
    </dgm:pt>
    <dgm:pt modelId="{A6D592BD-5C04-4F61-982D-53EDC4F02C73}" type="pres">
      <dgm:prSet presAssocID="{BC82714C-1AC9-454A-A34D-3292935BCB96}" presName="quadrant3" presStyleLbl="node1" presStyleIdx="2" presStyleCnt="4">
        <dgm:presLayoutVars>
          <dgm:chMax val="1"/>
          <dgm:bulletEnabled val="1"/>
        </dgm:presLayoutVars>
      </dgm:prSet>
      <dgm:spPr/>
      <dgm:t>
        <a:bodyPr/>
        <a:lstStyle/>
        <a:p>
          <a:endParaRPr lang="en-US"/>
        </a:p>
      </dgm:t>
    </dgm:pt>
    <dgm:pt modelId="{2CE4FDFC-1D30-42BF-99E6-0A4BB151967F}" type="pres">
      <dgm:prSet presAssocID="{BC82714C-1AC9-454A-A34D-3292935BCB96}" presName="quadrant4" presStyleLbl="node1" presStyleIdx="3" presStyleCnt="4">
        <dgm:presLayoutVars>
          <dgm:chMax val="1"/>
          <dgm:bulletEnabled val="1"/>
        </dgm:presLayoutVars>
      </dgm:prSet>
      <dgm:spPr/>
      <dgm:t>
        <a:bodyPr/>
        <a:lstStyle/>
        <a:p>
          <a:endParaRPr lang="en-US"/>
        </a:p>
      </dgm:t>
    </dgm:pt>
    <dgm:pt modelId="{938360ED-A844-4FA8-B781-3AE4E643B0C8}" type="pres">
      <dgm:prSet presAssocID="{BC82714C-1AC9-454A-A34D-3292935BCB96}" presName="quadrantPlaceholder" presStyleCnt="0"/>
      <dgm:spPr/>
      <dgm:t>
        <a:bodyPr/>
        <a:lstStyle/>
        <a:p>
          <a:endParaRPr lang="en-US"/>
        </a:p>
      </dgm:t>
    </dgm:pt>
    <dgm:pt modelId="{DEA54910-139B-47C3-A20A-D0CA765FCA2F}" type="pres">
      <dgm:prSet presAssocID="{BC82714C-1AC9-454A-A34D-3292935BCB96}" presName="center1" presStyleLbl="fgShp" presStyleIdx="0" presStyleCnt="2"/>
      <dgm:spPr/>
      <dgm:t>
        <a:bodyPr/>
        <a:lstStyle/>
        <a:p>
          <a:endParaRPr lang="en-US"/>
        </a:p>
      </dgm:t>
    </dgm:pt>
    <dgm:pt modelId="{2129C87F-970E-443B-B688-4BE8ED69C1B4}" type="pres">
      <dgm:prSet presAssocID="{BC82714C-1AC9-454A-A34D-3292935BCB96}" presName="center2" presStyleLbl="fgShp" presStyleIdx="1" presStyleCnt="2"/>
      <dgm:spPr/>
      <dgm:t>
        <a:bodyPr/>
        <a:lstStyle/>
        <a:p>
          <a:endParaRPr lang="en-US"/>
        </a:p>
      </dgm:t>
    </dgm:pt>
  </dgm:ptLst>
  <dgm:cxnLst>
    <dgm:cxn modelId="{9AF67892-FADA-49EB-9B9A-73EFDF913343}" type="presOf" srcId="{A74A1DC9-22C8-43A1-AB26-37723448C6F3}" destId="{A6D592BD-5C04-4F61-982D-53EDC4F02C73}" srcOrd="0" destOrd="0" presId="urn:microsoft.com/office/officeart/2005/8/layout/cycle4"/>
    <dgm:cxn modelId="{6FE475A8-B1AD-4623-B72D-FF543046972A}" srcId="{BC82714C-1AC9-454A-A34D-3292935BCB96}" destId="{8E817E78-B9B9-458B-B6A3-813BBD76F34E}" srcOrd="3" destOrd="0" parTransId="{D761CCE9-6EB0-4474-B438-21083E483A88}" sibTransId="{F51A7DE2-9087-4552-8296-091E8EE357CF}"/>
    <dgm:cxn modelId="{27796F87-C9A7-4AF1-85ED-C4C485C68F47}" srcId="{BC82714C-1AC9-454A-A34D-3292935BCB96}" destId="{A74A1DC9-22C8-43A1-AB26-37723448C6F3}" srcOrd="2" destOrd="0" parTransId="{B418F807-883D-407E-8944-550F80F61FF4}" sibTransId="{FBF18C2D-B2A3-41D5-ABF9-044FFAEF6775}"/>
    <dgm:cxn modelId="{3A810CEF-814B-47A4-BAEC-4FE31A0BED28}" type="presOf" srcId="{5F7606E0-7CC5-4E2C-ADA8-99EE6B4FE2C9}" destId="{B13F58FB-B1B7-456C-8FE4-BB4A6E4837DB}" srcOrd="0" destOrd="0" presId="urn:microsoft.com/office/officeart/2005/8/layout/cycle4"/>
    <dgm:cxn modelId="{17DDE186-07AC-4D21-A033-FA3019A45A4D}" type="presOf" srcId="{7428A47A-0E1B-42EB-972B-6CABA6D586DE}" destId="{84895957-C11F-4811-A465-7052894E7775}" srcOrd="0" destOrd="0" presId="urn:microsoft.com/office/officeart/2005/8/layout/cycle4"/>
    <dgm:cxn modelId="{369FF3A9-A559-4BF8-9F50-85FFB25F57B8}" type="presOf" srcId="{BC82714C-1AC9-454A-A34D-3292935BCB96}" destId="{AC7A4647-D0B5-42BF-818F-24F4613C523F}" srcOrd="0" destOrd="0" presId="urn:microsoft.com/office/officeart/2005/8/layout/cycle4"/>
    <dgm:cxn modelId="{8C06B19F-9D01-49CE-80B8-E2CD29CB25D6}" srcId="{BC82714C-1AC9-454A-A34D-3292935BCB96}" destId="{5F7606E0-7CC5-4E2C-ADA8-99EE6B4FE2C9}" srcOrd="0" destOrd="0" parTransId="{F98F0DC2-EC5B-479E-BBE4-7E93B4481EFF}" sibTransId="{A4BEB31D-C9DA-4017-96AC-029A53A4E952}"/>
    <dgm:cxn modelId="{0179FFFC-6FE8-403F-9185-3A0ECF3B81D5}" srcId="{BC82714C-1AC9-454A-A34D-3292935BCB96}" destId="{7428A47A-0E1B-42EB-972B-6CABA6D586DE}" srcOrd="1" destOrd="0" parTransId="{FCFEF8D8-E39E-4407-92D1-2BFACBF74942}" sibTransId="{9533186F-647D-4504-8603-69626F0587AC}"/>
    <dgm:cxn modelId="{BD0F69C1-745E-4AA8-BB20-9E131ED630E3}" type="presOf" srcId="{8E817E78-B9B9-458B-B6A3-813BBD76F34E}" destId="{2CE4FDFC-1D30-42BF-99E6-0A4BB151967F}" srcOrd="0" destOrd="0" presId="urn:microsoft.com/office/officeart/2005/8/layout/cycle4"/>
    <dgm:cxn modelId="{A6E094FE-9B66-4315-9F48-A2ED68675A4D}" type="presParOf" srcId="{AC7A4647-D0B5-42BF-818F-24F4613C523F}" destId="{C563A182-85D1-4D97-A665-F3F61AD31831}" srcOrd="0" destOrd="0" presId="urn:microsoft.com/office/officeart/2005/8/layout/cycle4"/>
    <dgm:cxn modelId="{CDE3FCA5-28D5-49BA-80E6-F1EB14DD0A1A}" type="presParOf" srcId="{C563A182-85D1-4D97-A665-F3F61AD31831}" destId="{32B752BF-4635-4B0C-9065-50ABAEECF002}" srcOrd="0" destOrd="0" presId="urn:microsoft.com/office/officeart/2005/8/layout/cycle4"/>
    <dgm:cxn modelId="{581EE2F0-B561-4774-922A-AE130D729680}" type="presParOf" srcId="{AC7A4647-D0B5-42BF-818F-24F4613C523F}" destId="{7A891343-AF94-410C-A82A-6234E1A1BEAD}" srcOrd="1" destOrd="0" presId="urn:microsoft.com/office/officeart/2005/8/layout/cycle4"/>
    <dgm:cxn modelId="{BEDA4999-81C0-4FEE-9061-9E9071128A68}" type="presParOf" srcId="{7A891343-AF94-410C-A82A-6234E1A1BEAD}" destId="{B13F58FB-B1B7-456C-8FE4-BB4A6E4837DB}" srcOrd="0" destOrd="0" presId="urn:microsoft.com/office/officeart/2005/8/layout/cycle4"/>
    <dgm:cxn modelId="{FAFA0D06-62C6-4413-AB18-068330A95C19}" type="presParOf" srcId="{7A891343-AF94-410C-A82A-6234E1A1BEAD}" destId="{84895957-C11F-4811-A465-7052894E7775}" srcOrd="1" destOrd="0" presId="urn:microsoft.com/office/officeart/2005/8/layout/cycle4"/>
    <dgm:cxn modelId="{3AA37898-3EFE-4E9E-A57D-1EFC03E56C73}" type="presParOf" srcId="{7A891343-AF94-410C-A82A-6234E1A1BEAD}" destId="{A6D592BD-5C04-4F61-982D-53EDC4F02C73}" srcOrd="2" destOrd="0" presId="urn:microsoft.com/office/officeart/2005/8/layout/cycle4"/>
    <dgm:cxn modelId="{FCCCFF32-95EE-462B-A54D-2AE76EB7AB81}" type="presParOf" srcId="{7A891343-AF94-410C-A82A-6234E1A1BEAD}" destId="{2CE4FDFC-1D30-42BF-99E6-0A4BB151967F}" srcOrd="3" destOrd="0" presId="urn:microsoft.com/office/officeart/2005/8/layout/cycle4"/>
    <dgm:cxn modelId="{2F7D8CA1-BBA3-4790-B0D4-46008A694E5E}" type="presParOf" srcId="{7A891343-AF94-410C-A82A-6234E1A1BEAD}" destId="{938360ED-A844-4FA8-B781-3AE4E643B0C8}" srcOrd="4" destOrd="0" presId="urn:microsoft.com/office/officeart/2005/8/layout/cycle4"/>
    <dgm:cxn modelId="{63FC2251-174F-40B3-8C20-722987461BA3}" type="presParOf" srcId="{AC7A4647-D0B5-42BF-818F-24F4613C523F}" destId="{DEA54910-139B-47C3-A20A-D0CA765FCA2F}" srcOrd="2" destOrd="0" presId="urn:microsoft.com/office/officeart/2005/8/layout/cycle4"/>
    <dgm:cxn modelId="{27B03659-C439-4D57-8AF7-6A6A6B595674}" type="presParOf" srcId="{AC7A4647-D0B5-42BF-818F-24F4613C523F}" destId="{2129C87F-970E-443B-B688-4BE8ED69C1B4}" srcOrd="3" destOrd="0" presId="urn:microsoft.com/office/officeart/2005/8/layout/cycle4"/>
  </dgm:cxnLst>
  <dgm:bg/>
  <dgm:whole/>
</dgm:dataModel>
</file>

<file path=ppt/diagrams/data2.xml><?xml version="1.0" encoding="utf-8"?>
<dgm:dataModel xmlns:dgm="http://schemas.openxmlformats.org/drawingml/2006/diagram" xmlns:a="http://schemas.openxmlformats.org/drawingml/2006/main">
  <dgm:ptLst>
    <dgm:pt modelId="{536E8844-57EA-4A11-BB65-19F461678F23}"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n-US"/>
        </a:p>
      </dgm:t>
    </dgm:pt>
    <dgm:pt modelId="{63CEB91A-9704-4A9A-B177-F5E7A7B59BDA}">
      <dgm:prSet phldrT="[Text]" custT="1"/>
      <dgm:spPr/>
      <dgm:t>
        <a:bodyPr/>
        <a:lstStyle/>
        <a:p>
          <a:r>
            <a:rPr lang="en-US" sz="1600" dirty="0" smtClean="0">
              <a:solidFill>
                <a:srgbClr val="000000"/>
              </a:solidFill>
            </a:rPr>
            <a:t>Quality Manager</a:t>
          </a:r>
          <a:endParaRPr lang="en-US" sz="1600" dirty="0">
            <a:solidFill>
              <a:srgbClr val="000000"/>
            </a:solidFill>
          </a:endParaRPr>
        </a:p>
      </dgm:t>
    </dgm:pt>
    <dgm:pt modelId="{1099F7BD-F6C4-498C-BA0B-C991B809CD89}" type="parTrans" cxnId="{6DCA0BEE-B205-442F-93D1-CEBA1BB5C14B}">
      <dgm:prSet/>
      <dgm:spPr/>
      <dgm:t>
        <a:bodyPr/>
        <a:lstStyle/>
        <a:p>
          <a:endParaRPr lang="en-US" sz="1600">
            <a:solidFill>
              <a:srgbClr val="000000"/>
            </a:solidFill>
          </a:endParaRPr>
        </a:p>
      </dgm:t>
    </dgm:pt>
    <dgm:pt modelId="{A9C99D3B-135B-4987-B494-A9F3DAD958B8}" type="sibTrans" cxnId="{6DCA0BEE-B205-442F-93D1-CEBA1BB5C14B}">
      <dgm:prSet/>
      <dgm:spPr/>
      <dgm:t>
        <a:bodyPr/>
        <a:lstStyle/>
        <a:p>
          <a:endParaRPr lang="en-US" sz="1600">
            <a:solidFill>
              <a:srgbClr val="000000"/>
            </a:solidFill>
          </a:endParaRPr>
        </a:p>
      </dgm:t>
    </dgm:pt>
    <dgm:pt modelId="{A4C8CDAB-F21B-4AF2-92F6-939A312C5AC9}">
      <dgm:prSet phldrT="[Text]" custT="1"/>
      <dgm:spPr/>
      <dgm:t>
        <a:bodyPr/>
        <a:lstStyle/>
        <a:p>
          <a:r>
            <a:rPr lang="en-US" sz="1600" dirty="0" smtClean="0">
              <a:solidFill>
                <a:srgbClr val="000000"/>
              </a:solidFill>
            </a:rPr>
            <a:t>Company Mgt. Team</a:t>
          </a:r>
          <a:endParaRPr lang="en-US" sz="1600" dirty="0">
            <a:solidFill>
              <a:srgbClr val="000000"/>
            </a:solidFill>
          </a:endParaRPr>
        </a:p>
      </dgm:t>
    </dgm:pt>
    <dgm:pt modelId="{38D98E4B-D89D-4B8B-9B0A-78AA89A6FB93}" type="parTrans" cxnId="{FD03AFF8-23DA-47DA-AC0F-1A1BD5954C32}">
      <dgm:prSet custT="1"/>
      <dgm:spPr/>
      <dgm:t>
        <a:bodyPr/>
        <a:lstStyle/>
        <a:p>
          <a:endParaRPr lang="en-US" sz="1600">
            <a:solidFill>
              <a:srgbClr val="000000"/>
            </a:solidFill>
          </a:endParaRPr>
        </a:p>
      </dgm:t>
    </dgm:pt>
    <dgm:pt modelId="{374935E8-DB91-4C16-AE42-9E92C1C1A260}" type="sibTrans" cxnId="{FD03AFF8-23DA-47DA-AC0F-1A1BD5954C32}">
      <dgm:prSet/>
      <dgm:spPr/>
      <dgm:t>
        <a:bodyPr/>
        <a:lstStyle/>
        <a:p>
          <a:endParaRPr lang="en-US" sz="1600">
            <a:solidFill>
              <a:srgbClr val="000000"/>
            </a:solidFill>
          </a:endParaRPr>
        </a:p>
      </dgm:t>
    </dgm:pt>
    <dgm:pt modelId="{0B8BC4EA-8147-4F3A-B4B4-D2CECF631646}">
      <dgm:prSet phldrT="[Text]" custT="1"/>
      <dgm:spPr/>
      <dgm:t>
        <a:bodyPr/>
        <a:lstStyle/>
        <a:p>
          <a:r>
            <a:rPr lang="en-US" sz="1600" dirty="0" smtClean="0">
              <a:solidFill>
                <a:srgbClr val="000000"/>
              </a:solidFill>
            </a:rPr>
            <a:t>Internal Audit Team</a:t>
          </a:r>
          <a:endParaRPr lang="en-US" sz="1600" dirty="0">
            <a:solidFill>
              <a:srgbClr val="000000"/>
            </a:solidFill>
          </a:endParaRPr>
        </a:p>
      </dgm:t>
    </dgm:pt>
    <dgm:pt modelId="{3BB53C7B-272E-471F-99DE-975B5BB38217}" type="parTrans" cxnId="{D25008C7-97B7-46AA-B644-8F314193EA08}">
      <dgm:prSet custT="1"/>
      <dgm:spPr/>
      <dgm:t>
        <a:bodyPr/>
        <a:lstStyle/>
        <a:p>
          <a:endParaRPr lang="en-US" sz="1600">
            <a:solidFill>
              <a:srgbClr val="000000"/>
            </a:solidFill>
          </a:endParaRPr>
        </a:p>
      </dgm:t>
    </dgm:pt>
    <dgm:pt modelId="{165DD4CB-7C7C-45DC-A0E9-F12F564A2182}" type="sibTrans" cxnId="{D25008C7-97B7-46AA-B644-8F314193EA08}">
      <dgm:prSet/>
      <dgm:spPr/>
      <dgm:t>
        <a:bodyPr/>
        <a:lstStyle/>
        <a:p>
          <a:endParaRPr lang="en-US" sz="1600">
            <a:solidFill>
              <a:srgbClr val="000000"/>
            </a:solidFill>
          </a:endParaRPr>
        </a:p>
      </dgm:t>
    </dgm:pt>
    <dgm:pt modelId="{0C54B0CB-83DE-44B8-815B-1CEF3AE23701}">
      <dgm:prSet phldrT="[Text]" custT="1"/>
      <dgm:spPr/>
      <dgm:t>
        <a:bodyPr/>
        <a:lstStyle/>
        <a:p>
          <a:r>
            <a:rPr lang="en-US" sz="1600" dirty="0" smtClean="0">
              <a:solidFill>
                <a:srgbClr val="000000"/>
              </a:solidFill>
            </a:rPr>
            <a:t>PASIN </a:t>
          </a:r>
          <a:r>
            <a:rPr lang="en-US" sz="1600" dirty="0" err="1" smtClean="0">
              <a:solidFill>
                <a:srgbClr val="000000"/>
              </a:solidFill>
            </a:rPr>
            <a:t>Impl</a:t>
          </a:r>
          <a:r>
            <a:rPr lang="en-US" sz="1600" dirty="0" smtClean="0">
              <a:solidFill>
                <a:srgbClr val="000000"/>
              </a:solidFill>
            </a:rPr>
            <a:t>. Team</a:t>
          </a:r>
          <a:endParaRPr lang="en-US" sz="1600" dirty="0">
            <a:solidFill>
              <a:srgbClr val="000000"/>
            </a:solidFill>
          </a:endParaRPr>
        </a:p>
      </dgm:t>
    </dgm:pt>
    <dgm:pt modelId="{1C559281-221B-43BA-A755-CD305D1FA7E9}" type="parTrans" cxnId="{2A43647D-6F47-4D3E-B372-91F144E74070}">
      <dgm:prSet custT="1"/>
      <dgm:spPr/>
      <dgm:t>
        <a:bodyPr/>
        <a:lstStyle/>
        <a:p>
          <a:endParaRPr lang="en-US" sz="1600">
            <a:solidFill>
              <a:srgbClr val="000000"/>
            </a:solidFill>
          </a:endParaRPr>
        </a:p>
      </dgm:t>
    </dgm:pt>
    <dgm:pt modelId="{0FAC6D0E-9A09-40FF-B40F-6E90C632337A}" type="sibTrans" cxnId="{2A43647D-6F47-4D3E-B372-91F144E74070}">
      <dgm:prSet/>
      <dgm:spPr/>
      <dgm:t>
        <a:bodyPr/>
        <a:lstStyle/>
        <a:p>
          <a:endParaRPr lang="en-US" sz="1600">
            <a:solidFill>
              <a:srgbClr val="000000"/>
            </a:solidFill>
          </a:endParaRPr>
        </a:p>
      </dgm:t>
    </dgm:pt>
    <dgm:pt modelId="{1C6939B7-A179-4ED2-B6D3-3D632DA4BC56}">
      <dgm:prSet phldrT="[Text]" custT="1"/>
      <dgm:spPr>
        <a:solidFill>
          <a:schemeClr val="accent1">
            <a:lumMod val="50000"/>
          </a:schemeClr>
        </a:solidFill>
      </dgm:spPr>
      <dgm:t>
        <a:bodyPr/>
        <a:lstStyle/>
        <a:p>
          <a:r>
            <a:rPr lang="en-US" sz="1600" dirty="0" smtClean="0">
              <a:solidFill>
                <a:srgbClr val="000000"/>
              </a:solidFill>
            </a:rPr>
            <a:t>External Audit Team</a:t>
          </a:r>
          <a:endParaRPr lang="en-US" sz="1600" dirty="0">
            <a:solidFill>
              <a:srgbClr val="000000"/>
            </a:solidFill>
          </a:endParaRPr>
        </a:p>
      </dgm:t>
    </dgm:pt>
    <dgm:pt modelId="{D271407D-B9AE-4A2D-9D7F-BF6C00D6538B}" type="parTrans" cxnId="{A2B4C911-AFCB-437A-8102-FBE0EE296EE7}">
      <dgm:prSet custT="1"/>
      <dgm:spPr>
        <a:solidFill>
          <a:schemeClr val="accent1">
            <a:lumMod val="50000"/>
          </a:schemeClr>
        </a:solidFill>
      </dgm:spPr>
      <dgm:t>
        <a:bodyPr/>
        <a:lstStyle/>
        <a:p>
          <a:endParaRPr lang="en-US" sz="1600">
            <a:solidFill>
              <a:srgbClr val="000000"/>
            </a:solidFill>
          </a:endParaRPr>
        </a:p>
      </dgm:t>
    </dgm:pt>
    <dgm:pt modelId="{53B473A2-09CF-4CF9-8E3B-0CE866D4F857}" type="sibTrans" cxnId="{A2B4C911-AFCB-437A-8102-FBE0EE296EE7}">
      <dgm:prSet/>
      <dgm:spPr/>
      <dgm:t>
        <a:bodyPr/>
        <a:lstStyle/>
        <a:p>
          <a:endParaRPr lang="en-US" sz="1600">
            <a:solidFill>
              <a:srgbClr val="000000"/>
            </a:solidFill>
          </a:endParaRPr>
        </a:p>
      </dgm:t>
    </dgm:pt>
    <dgm:pt modelId="{63F33D08-15AB-4812-AFDB-6621C1F510EE}">
      <dgm:prSet phldrT="[Text]" custT="1"/>
      <dgm:spPr>
        <a:solidFill>
          <a:schemeClr val="accent2">
            <a:lumMod val="60000"/>
            <a:lumOff val="40000"/>
          </a:schemeClr>
        </a:solidFill>
      </dgm:spPr>
      <dgm:t>
        <a:bodyPr/>
        <a:lstStyle/>
        <a:p>
          <a:r>
            <a:rPr lang="en-US" sz="1600" dirty="0" smtClean="0">
              <a:solidFill>
                <a:srgbClr val="000000"/>
              </a:solidFill>
            </a:rPr>
            <a:t>PASIN Steering Team</a:t>
          </a:r>
          <a:endParaRPr lang="en-US" sz="1600" dirty="0">
            <a:solidFill>
              <a:srgbClr val="000000"/>
            </a:solidFill>
          </a:endParaRPr>
        </a:p>
      </dgm:t>
    </dgm:pt>
    <dgm:pt modelId="{EB2A30AD-8C11-4BE0-8768-6FEBFCADA66A}" type="parTrans" cxnId="{27F3DA8E-DB54-4B9A-8A10-B25D443B7B7A}">
      <dgm:prSet/>
      <dgm:spPr/>
      <dgm:t>
        <a:bodyPr/>
        <a:lstStyle/>
        <a:p>
          <a:endParaRPr lang="en-US">
            <a:solidFill>
              <a:srgbClr val="000000"/>
            </a:solidFill>
          </a:endParaRPr>
        </a:p>
      </dgm:t>
    </dgm:pt>
    <dgm:pt modelId="{5BA71686-1B00-47DC-AE29-6479BB2D1AAC}" type="sibTrans" cxnId="{27F3DA8E-DB54-4B9A-8A10-B25D443B7B7A}">
      <dgm:prSet/>
      <dgm:spPr/>
      <dgm:t>
        <a:bodyPr/>
        <a:lstStyle/>
        <a:p>
          <a:endParaRPr lang="en-US">
            <a:solidFill>
              <a:srgbClr val="000000"/>
            </a:solidFill>
          </a:endParaRPr>
        </a:p>
      </dgm:t>
    </dgm:pt>
    <dgm:pt modelId="{DC5995DF-4E09-4F12-A751-17585D449BD3}">
      <dgm:prSet phldrT="[Text]" custT="1"/>
      <dgm:spPr/>
      <dgm:t>
        <a:bodyPr/>
        <a:lstStyle/>
        <a:p>
          <a:r>
            <a:rPr lang="en-US" sz="1600" dirty="0" smtClean="0">
              <a:solidFill>
                <a:srgbClr val="000000"/>
              </a:solidFill>
            </a:rPr>
            <a:t>Best Practices Support</a:t>
          </a:r>
          <a:endParaRPr lang="en-US" sz="1600" dirty="0">
            <a:solidFill>
              <a:srgbClr val="000000"/>
            </a:solidFill>
          </a:endParaRPr>
        </a:p>
      </dgm:t>
    </dgm:pt>
    <dgm:pt modelId="{26C900E0-101F-4229-B9FE-1FAAD5A86E16}" type="parTrans" cxnId="{6480A5D5-AC57-46D9-81D7-5EB78A0B44E3}">
      <dgm:prSet/>
      <dgm:spPr/>
      <dgm:t>
        <a:bodyPr/>
        <a:lstStyle/>
        <a:p>
          <a:endParaRPr lang="en-US">
            <a:solidFill>
              <a:srgbClr val="000000"/>
            </a:solidFill>
          </a:endParaRPr>
        </a:p>
      </dgm:t>
    </dgm:pt>
    <dgm:pt modelId="{E3A4DF95-06B8-489F-827C-C52E7F4945BB}" type="sibTrans" cxnId="{6480A5D5-AC57-46D9-81D7-5EB78A0B44E3}">
      <dgm:prSet/>
      <dgm:spPr/>
      <dgm:t>
        <a:bodyPr/>
        <a:lstStyle/>
        <a:p>
          <a:endParaRPr lang="en-US">
            <a:solidFill>
              <a:srgbClr val="000000"/>
            </a:solidFill>
          </a:endParaRPr>
        </a:p>
      </dgm:t>
    </dgm:pt>
    <dgm:pt modelId="{B6B34235-E2BE-4199-B45B-671FE0DF6102}" type="pres">
      <dgm:prSet presAssocID="{536E8844-57EA-4A11-BB65-19F461678F23}" presName="Name0" presStyleCnt="0">
        <dgm:presLayoutVars>
          <dgm:chMax val="1"/>
          <dgm:dir/>
          <dgm:animLvl val="ctr"/>
          <dgm:resizeHandles val="exact"/>
        </dgm:presLayoutVars>
      </dgm:prSet>
      <dgm:spPr/>
      <dgm:t>
        <a:bodyPr/>
        <a:lstStyle/>
        <a:p>
          <a:endParaRPr lang="en-US"/>
        </a:p>
      </dgm:t>
    </dgm:pt>
    <dgm:pt modelId="{41B6EB63-A644-4712-AEB0-386887B62E13}" type="pres">
      <dgm:prSet presAssocID="{63CEB91A-9704-4A9A-B177-F5E7A7B59BDA}" presName="centerShape" presStyleLbl="node0" presStyleIdx="0" presStyleCnt="1" custScaleX="136560" custScaleY="134646" custLinFactNeighborX="2190" custLinFactNeighborY="-369"/>
      <dgm:spPr/>
      <dgm:t>
        <a:bodyPr/>
        <a:lstStyle/>
        <a:p>
          <a:endParaRPr lang="en-US"/>
        </a:p>
      </dgm:t>
    </dgm:pt>
    <dgm:pt modelId="{17C44F20-5832-4A72-BCEE-323836C5B54A}" type="pres">
      <dgm:prSet presAssocID="{EB2A30AD-8C11-4BE0-8768-6FEBFCADA66A}" presName="parTrans" presStyleLbl="sibTrans2D1" presStyleIdx="0" presStyleCnt="6"/>
      <dgm:spPr>
        <a:prstGeom prst="leftArrow">
          <a:avLst/>
        </a:prstGeom>
      </dgm:spPr>
      <dgm:t>
        <a:bodyPr/>
        <a:lstStyle/>
        <a:p>
          <a:endParaRPr lang="en-US"/>
        </a:p>
      </dgm:t>
    </dgm:pt>
    <dgm:pt modelId="{4DDAB31C-DFB2-4674-A23C-DDF354658A0B}" type="pres">
      <dgm:prSet presAssocID="{EB2A30AD-8C11-4BE0-8768-6FEBFCADA66A}" presName="connectorText" presStyleLbl="sibTrans2D1" presStyleIdx="0" presStyleCnt="6"/>
      <dgm:spPr/>
      <dgm:t>
        <a:bodyPr/>
        <a:lstStyle/>
        <a:p>
          <a:endParaRPr lang="en-US"/>
        </a:p>
      </dgm:t>
    </dgm:pt>
    <dgm:pt modelId="{11932E7D-DC13-4655-B4F7-5EA2CABDF4A1}" type="pres">
      <dgm:prSet presAssocID="{63F33D08-15AB-4812-AFDB-6621C1F510EE}" presName="node" presStyleLbl="node1" presStyleIdx="0" presStyleCnt="6" custScaleX="104904" custScaleY="114528">
        <dgm:presLayoutVars>
          <dgm:bulletEnabled val="1"/>
        </dgm:presLayoutVars>
      </dgm:prSet>
      <dgm:spPr/>
      <dgm:t>
        <a:bodyPr/>
        <a:lstStyle/>
        <a:p>
          <a:endParaRPr lang="en-US"/>
        </a:p>
      </dgm:t>
    </dgm:pt>
    <dgm:pt modelId="{3E10A09A-5283-46BE-85B6-22F01DEFFD5E}" type="pres">
      <dgm:prSet presAssocID="{38D98E4B-D89D-4B8B-9B0A-78AA89A6FB93}" presName="parTrans" presStyleLbl="sibTrans2D1" presStyleIdx="1" presStyleCnt="6" custScaleX="184200"/>
      <dgm:spPr>
        <a:prstGeom prst="leftArrow">
          <a:avLst/>
        </a:prstGeom>
      </dgm:spPr>
      <dgm:t>
        <a:bodyPr/>
        <a:lstStyle/>
        <a:p>
          <a:endParaRPr lang="en-US"/>
        </a:p>
      </dgm:t>
    </dgm:pt>
    <dgm:pt modelId="{A4AA7EE5-2C48-478E-92E8-4C5A58FDEC7D}" type="pres">
      <dgm:prSet presAssocID="{38D98E4B-D89D-4B8B-9B0A-78AA89A6FB93}" presName="connectorText" presStyleLbl="sibTrans2D1" presStyleIdx="1" presStyleCnt="6"/>
      <dgm:spPr/>
      <dgm:t>
        <a:bodyPr/>
        <a:lstStyle/>
        <a:p>
          <a:endParaRPr lang="en-US"/>
        </a:p>
      </dgm:t>
    </dgm:pt>
    <dgm:pt modelId="{7D605CCA-515B-4B61-977B-21B5BB3056E0}" type="pres">
      <dgm:prSet presAssocID="{A4C8CDAB-F21B-4AF2-92F6-939A312C5AC9}" presName="node" presStyleLbl="node1" presStyleIdx="1" presStyleCnt="6" custScaleX="123790" custScaleY="126632" custRadScaleRad="100020" custRadScaleInc="-2525">
        <dgm:presLayoutVars>
          <dgm:bulletEnabled val="1"/>
        </dgm:presLayoutVars>
      </dgm:prSet>
      <dgm:spPr/>
      <dgm:t>
        <a:bodyPr/>
        <a:lstStyle/>
        <a:p>
          <a:endParaRPr lang="en-US"/>
        </a:p>
      </dgm:t>
    </dgm:pt>
    <dgm:pt modelId="{B79A5BA7-F182-4EDF-B0EF-0CA25C5A8F14}" type="pres">
      <dgm:prSet presAssocID="{26C900E0-101F-4229-B9FE-1FAAD5A86E16}" presName="parTrans" presStyleLbl="sibTrans2D1" presStyleIdx="2" presStyleCnt="6"/>
      <dgm:spPr>
        <a:prstGeom prst="leftArrow">
          <a:avLst/>
        </a:prstGeom>
      </dgm:spPr>
      <dgm:t>
        <a:bodyPr/>
        <a:lstStyle/>
        <a:p>
          <a:endParaRPr lang="en-US"/>
        </a:p>
      </dgm:t>
    </dgm:pt>
    <dgm:pt modelId="{0C1B4A6C-6AFF-46E6-B68C-D42431035CFD}" type="pres">
      <dgm:prSet presAssocID="{26C900E0-101F-4229-B9FE-1FAAD5A86E16}" presName="connectorText" presStyleLbl="sibTrans2D1" presStyleIdx="2" presStyleCnt="6"/>
      <dgm:spPr/>
      <dgm:t>
        <a:bodyPr/>
        <a:lstStyle/>
        <a:p>
          <a:endParaRPr lang="en-US"/>
        </a:p>
      </dgm:t>
    </dgm:pt>
    <dgm:pt modelId="{0094497C-A842-481C-8DDA-B7148CA75332}" type="pres">
      <dgm:prSet presAssocID="{DC5995DF-4E09-4F12-A751-17585D449BD3}" presName="node" presStyleLbl="node1" presStyleIdx="2" presStyleCnt="6" custScaleX="119202" custScaleY="124375" custRadScaleRad="111091" custRadScaleInc="-2698">
        <dgm:presLayoutVars>
          <dgm:bulletEnabled val="1"/>
        </dgm:presLayoutVars>
      </dgm:prSet>
      <dgm:spPr/>
      <dgm:t>
        <a:bodyPr/>
        <a:lstStyle/>
        <a:p>
          <a:endParaRPr lang="en-US"/>
        </a:p>
      </dgm:t>
    </dgm:pt>
    <dgm:pt modelId="{24A204DF-BFE3-422A-BAFD-B95A8C3DF43F}" type="pres">
      <dgm:prSet presAssocID="{3BB53C7B-272E-471F-99DE-975B5BB38217}" presName="parTrans" presStyleLbl="sibTrans2D1" presStyleIdx="3" presStyleCnt="6" custScaleX="173112" custLinFactNeighborX="-9697" custLinFactNeighborY="-3795"/>
      <dgm:spPr>
        <a:prstGeom prst="leftArrow">
          <a:avLst/>
        </a:prstGeom>
      </dgm:spPr>
      <dgm:t>
        <a:bodyPr/>
        <a:lstStyle/>
        <a:p>
          <a:endParaRPr lang="en-US"/>
        </a:p>
      </dgm:t>
    </dgm:pt>
    <dgm:pt modelId="{BE231C6A-6183-474B-B31B-0B45ADE17C5D}" type="pres">
      <dgm:prSet presAssocID="{3BB53C7B-272E-471F-99DE-975B5BB38217}" presName="connectorText" presStyleLbl="sibTrans2D1" presStyleIdx="3" presStyleCnt="6"/>
      <dgm:spPr/>
      <dgm:t>
        <a:bodyPr/>
        <a:lstStyle/>
        <a:p>
          <a:endParaRPr lang="en-US"/>
        </a:p>
      </dgm:t>
    </dgm:pt>
    <dgm:pt modelId="{FF332306-F6D4-45E8-8728-F8CA32DB9393}" type="pres">
      <dgm:prSet presAssocID="{0B8BC4EA-8147-4F3A-B4B4-D2CECF631646}" presName="node" presStyleLbl="node1" presStyleIdx="3" presStyleCnt="6" custScaleX="111458" custScaleY="121522" custRadScaleRad="113257" custRadScaleInc="-1193">
        <dgm:presLayoutVars>
          <dgm:bulletEnabled val="1"/>
        </dgm:presLayoutVars>
      </dgm:prSet>
      <dgm:spPr/>
      <dgm:t>
        <a:bodyPr/>
        <a:lstStyle/>
        <a:p>
          <a:endParaRPr lang="en-US"/>
        </a:p>
      </dgm:t>
    </dgm:pt>
    <dgm:pt modelId="{0AFAFE60-65FB-43DC-A743-3A8100D655DE}" type="pres">
      <dgm:prSet presAssocID="{1C559281-221B-43BA-A755-CD305D1FA7E9}" presName="parTrans" presStyleLbl="sibTrans2D1" presStyleIdx="4" presStyleCnt="6" custScaleX="195907" custLinFactNeighborX="-4918" custLinFactNeighborY="1187"/>
      <dgm:spPr>
        <a:prstGeom prst="leftArrow">
          <a:avLst/>
        </a:prstGeom>
      </dgm:spPr>
      <dgm:t>
        <a:bodyPr/>
        <a:lstStyle/>
        <a:p>
          <a:endParaRPr lang="en-US"/>
        </a:p>
      </dgm:t>
    </dgm:pt>
    <dgm:pt modelId="{32094B1F-4035-4DA3-AC14-1F65DC294123}" type="pres">
      <dgm:prSet presAssocID="{1C559281-221B-43BA-A755-CD305D1FA7E9}" presName="connectorText" presStyleLbl="sibTrans2D1" presStyleIdx="4" presStyleCnt="6"/>
      <dgm:spPr/>
      <dgm:t>
        <a:bodyPr/>
        <a:lstStyle/>
        <a:p>
          <a:endParaRPr lang="en-US"/>
        </a:p>
      </dgm:t>
    </dgm:pt>
    <dgm:pt modelId="{138AFB67-76EA-4E6D-9F55-64FEE945D8C5}" type="pres">
      <dgm:prSet presAssocID="{0C54B0CB-83DE-44B8-815B-1CEF3AE23701}" presName="node" presStyleLbl="node1" presStyleIdx="4" presStyleCnt="6" custScaleX="100678" custScaleY="110578">
        <dgm:presLayoutVars>
          <dgm:bulletEnabled val="1"/>
        </dgm:presLayoutVars>
      </dgm:prSet>
      <dgm:spPr/>
      <dgm:t>
        <a:bodyPr/>
        <a:lstStyle/>
        <a:p>
          <a:endParaRPr lang="en-US"/>
        </a:p>
      </dgm:t>
    </dgm:pt>
    <dgm:pt modelId="{33FA080E-B5B1-418C-870E-AE932B778693}" type="pres">
      <dgm:prSet presAssocID="{D271407D-B9AE-4A2D-9D7F-BF6C00D6538B}" presName="parTrans" presStyleLbl="sibTrans2D1" presStyleIdx="5" presStyleCnt="6" custScaleX="129308" custLinFactNeighborX="7883" custLinFactNeighborY="-4850"/>
      <dgm:spPr>
        <a:prstGeom prst="leftArrow">
          <a:avLst/>
        </a:prstGeom>
      </dgm:spPr>
      <dgm:t>
        <a:bodyPr/>
        <a:lstStyle/>
        <a:p>
          <a:endParaRPr lang="en-US"/>
        </a:p>
      </dgm:t>
    </dgm:pt>
    <dgm:pt modelId="{35F930D5-0B49-4166-8393-A69614F39D3C}" type="pres">
      <dgm:prSet presAssocID="{D271407D-B9AE-4A2D-9D7F-BF6C00D6538B}" presName="connectorText" presStyleLbl="sibTrans2D1" presStyleIdx="5" presStyleCnt="6"/>
      <dgm:spPr/>
      <dgm:t>
        <a:bodyPr/>
        <a:lstStyle/>
        <a:p>
          <a:endParaRPr lang="en-US"/>
        </a:p>
      </dgm:t>
    </dgm:pt>
    <dgm:pt modelId="{095E5613-C90C-46AF-963A-E8F7CAE8FAEC}" type="pres">
      <dgm:prSet presAssocID="{1C6939B7-A179-4ED2-B6D3-3D632DA4BC56}" presName="node" presStyleLbl="node1" presStyleIdx="5" presStyleCnt="6" custScaleX="113593" custScaleY="131091" custRadScaleRad="115189" custRadScaleInc="914">
        <dgm:presLayoutVars>
          <dgm:bulletEnabled val="1"/>
        </dgm:presLayoutVars>
      </dgm:prSet>
      <dgm:spPr/>
      <dgm:t>
        <a:bodyPr/>
        <a:lstStyle/>
        <a:p>
          <a:endParaRPr lang="en-US"/>
        </a:p>
      </dgm:t>
    </dgm:pt>
  </dgm:ptLst>
  <dgm:cxnLst>
    <dgm:cxn modelId="{D25008C7-97B7-46AA-B644-8F314193EA08}" srcId="{63CEB91A-9704-4A9A-B177-F5E7A7B59BDA}" destId="{0B8BC4EA-8147-4F3A-B4B4-D2CECF631646}" srcOrd="3" destOrd="0" parTransId="{3BB53C7B-272E-471F-99DE-975B5BB38217}" sibTransId="{165DD4CB-7C7C-45DC-A0E9-F12F564A2182}"/>
    <dgm:cxn modelId="{44D0F4A7-7503-4A29-B225-9858BCC89747}" type="presOf" srcId="{3BB53C7B-272E-471F-99DE-975B5BB38217}" destId="{BE231C6A-6183-474B-B31B-0B45ADE17C5D}" srcOrd="1" destOrd="0" presId="urn:microsoft.com/office/officeart/2005/8/layout/radial5"/>
    <dgm:cxn modelId="{2A43647D-6F47-4D3E-B372-91F144E74070}" srcId="{63CEB91A-9704-4A9A-B177-F5E7A7B59BDA}" destId="{0C54B0CB-83DE-44B8-815B-1CEF3AE23701}" srcOrd="4" destOrd="0" parTransId="{1C559281-221B-43BA-A755-CD305D1FA7E9}" sibTransId="{0FAC6D0E-9A09-40FF-B40F-6E90C632337A}"/>
    <dgm:cxn modelId="{2AE677E5-1136-4EDF-BA7B-23DFEAF66D7A}" type="presOf" srcId="{38D98E4B-D89D-4B8B-9B0A-78AA89A6FB93}" destId="{A4AA7EE5-2C48-478E-92E8-4C5A58FDEC7D}" srcOrd="1" destOrd="0" presId="urn:microsoft.com/office/officeart/2005/8/layout/radial5"/>
    <dgm:cxn modelId="{081A9660-7E04-412E-8332-63597A94B3F5}" type="presOf" srcId="{26C900E0-101F-4229-B9FE-1FAAD5A86E16}" destId="{0C1B4A6C-6AFF-46E6-B68C-D42431035CFD}" srcOrd="1" destOrd="0" presId="urn:microsoft.com/office/officeart/2005/8/layout/radial5"/>
    <dgm:cxn modelId="{AE396CBE-7910-4D76-8586-FACD0860B161}" type="presOf" srcId="{EB2A30AD-8C11-4BE0-8768-6FEBFCADA66A}" destId="{4DDAB31C-DFB2-4674-A23C-DDF354658A0B}" srcOrd="1" destOrd="0" presId="urn:microsoft.com/office/officeart/2005/8/layout/radial5"/>
    <dgm:cxn modelId="{D998C2CE-D326-41F0-BA71-387E6EC28D6C}" type="presOf" srcId="{0C54B0CB-83DE-44B8-815B-1CEF3AE23701}" destId="{138AFB67-76EA-4E6D-9F55-64FEE945D8C5}" srcOrd="0" destOrd="0" presId="urn:microsoft.com/office/officeart/2005/8/layout/radial5"/>
    <dgm:cxn modelId="{D55ABDE9-548E-4B50-90FD-E9C4E96207B3}" type="presOf" srcId="{63CEB91A-9704-4A9A-B177-F5E7A7B59BDA}" destId="{41B6EB63-A644-4712-AEB0-386887B62E13}" srcOrd="0" destOrd="0" presId="urn:microsoft.com/office/officeart/2005/8/layout/radial5"/>
    <dgm:cxn modelId="{12087660-DFAD-4E7D-9E26-4044DE3D7C4C}" type="presOf" srcId="{3BB53C7B-272E-471F-99DE-975B5BB38217}" destId="{24A204DF-BFE3-422A-BAFD-B95A8C3DF43F}" srcOrd="0" destOrd="0" presId="urn:microsoft.com/office/officeart/2005/8/layout/radial5"/>
    <dgm:cxn modelId="{143DD9D3-717C-49B0-840B-197AD9CAFEC1}" type="presOf" srcId="{D271407D-B9AE-4A2D-9D7F-BF6C00D6538B}" destId="{35F930D5-0B49-4166-8393-A69614F39D3C}" srcOrd="1" destOrd="0" presId="urn:microsoft.com/office/officeart/2005/8/layout/radial5"/>
    <dgm:cxn modelId="{90587837-16B8-47B4-B108-D556C232D0F8}" type="presOf" srcId="{38D98E4B-D89D-4B8B-9B0A-78AA89A6FB93}" destId="{3E10A09A-5283-46BE-85B6-22F01DEFFD5E}" srcOrd="0" destOrd="0" presId="urn:microsoft.com/office/officeart/2005/8/layout/radial5"/>
    <dgm:cxn modelId="{6480A5D5-AC57-46D9-81D7-5EB78A0B44E3}" srcId="{63CEB91A-9704-4A9A-B177-F5E7A7B59BDA}" destId="{DC5995DF-4E09-4F12-A751-17585D449BD3}" srcOrd="2" destOrd="0" parTransId="{26C900E0-101F-4229-B9FE-1FAAD5A86E16}" sibTransId="{E3A4DF95-06B8-489F-827C-C52E7F4945BB}"/>
    <dgm:cxn modelId="{63D2D99D-5359-43A6-8CA5-ADBEFE63744B}" type="presOf" srcId="{1C559281-221B-43BA-A755-CD305D1FA7E9}" destId="{32094B1F-4035-4DA3-AC14-1F65DC294123}" srcOrd="1" destOrd="0" presId="urn:microsoft.com/office/officeart/2005/8/layout/radial5"/>
    <dgm:cxn modelId="{54DF207F-1F77-4932-B019-E945EE66D535}" type="presOf" srcId="{26C900E0-101F-4229-B9FE-1FAAD5A86E16}" destId="{B79A5BA7-F182-4EDF-B0EF-0CA25C5A8F14}" srcOrd="0" destOrd="0" presId="urn:microsoft.com/office/officeart/2005/8/layout/radial5"/>
    <dgm:cxn modelId="{6E5793A4-4665-4D89-9A3A-E65548AC20D5}" type="presOf" srcId="{EB2A30AD-8C11-4BE0-8768-6FEBFCADA66A}" destId="{17C44F20-5832-4A72-BCEE-323836C5B54A}" srcOrd="0" destOrd="0" presId="urn:microsoft.com/office/officeart/2005/8/layout/radial5"/>
    <dgm:cxn modelId="{8740A47D-E64A-4CA9-9B14-ECC70C063E91}" type="presOf" srcId="{DC5995DF-4E09-4F12-A751-17585D449BD3}" destId="{0094497C-A842-481C-8DDA-B7148CA75332}" srcOrd="0" destOrd="0" presId="urn:microsoft.com/office/officeart/2005/8/layout/radial5"/>
    <dgm:cxn modelId="{829DEAE5-ED22-49DF-BEA3-4B0486AD4F49}" type="presOf" srcId="{536E8844-57EA-4A11-BB65-19F461678F23}" destId="{B6B34235-E2BE-4199-B45B-671FE0DF6102}" srcOrd="0" destOrd="0" presId="urn:microsoft.com/office/officeart/2005/8/layout/radial5"/>
    <dgm:cxn modelId="{B1F68836-7FB0-4E07-A87F-BFF4485BD261}" type="presOf" srcId="{A4C8CDAB-F21B-4AF2-92F6-939A312C5AC9}" destId="{7D605CCA-515B-4B61-977B-21B5BB3056E0}" srcOrd="0" destOrd="0" presId="urn:microsoft.com/office/officeart/2005/8/layout/radial5"/>
    <dgm:cxn modelId="{78F3D626-AD3D-4F22-99A2-67794D3BD6C0}" type="presOf" srcId="{63F33D08-15AB-4812-AFDB-6621C1F510EE}" destId="{11932E7D-DC13-4655-B4F7-5EA2CABDF4A1}" srcOrd="0" destOrd="0" presId="urn:microsoft.com/office/officeart/2005/8/layout/radial5"/>
    <dgm:cxn modelId="{DEADE34E-E09C-49DA-B5A0-B6C44D38BD6E}" type="presOf" srcId="{1C559281-221B-43BA-A755-CD305D1FA7E9}" destId="{0AFAFE60-65FB-43DC-A743-3A8100D655DE}" srcOrd="0" destOrd="0" presId="urn:microsoft.com/office/officeart/2005/8/layout/radial5"/>
    <dgm:cxn modelId="{A2B4C911-AFCB-437A-8102-FBE0EE296EE7}" srcId="{63CEB91A-9704-4A9A-B177-F5E7A7B59BDA}" destId="{1C6939B7-A179-4ED2-B6D3-3D632DA4BC56}" srcOrd="5" destOrd="0" parTransId="{D271407D-B9AE-4A2D-9D7F-BF6C00D6538B}" sibTransId="{53B473A2-09CF-4CF9-8E3B-0CE866D4F857}"/>
    <dgm:cxn modelId="{70E704EA-2289-420C-9650-5EDB3907FC3E}" type="presOf" srcId="{0B8BC4EA-8147-4F3A-B4B4-D2CECF631646}" destId="{FF332306-F6D4-45E8-8728-F8CA32DB9393}" srcOrd="0" destOrd="0" presId="urn:microsoft.com/office/officeart/2005/8/layout/radial5"/>
    <dgm:cxn modelId="{7DEAD3DF-1E93-4CDF-9449-225DEED3F070}" type="presOf" srcId="{D271407D-B9AE-4A2D-9D7F-BF6C00D6538B}" destId="{33FA080E-B5B1-418C-870E-AE932B778693}" srcOrd="0" destOrd="0" presId="urn:microsoft.com/office/officeart/2005/8/layout/radial5"/>
    <dgm:cxn modelId="{27F3DA8E-DB54-4B9A-8A10-B25D443B7B7A}" srcId="{63CEB91A-9704-4A9A-B177-F5E7A7B59BDA}" destId="{63F33D08-15AB-4812-AFDB-6621C1F510EE}" srcOrd="0" destOrd="0" parTransId="{EB2A30AD-8C11-4BE0-8768-6FEBFCADA66A}" sibTransId="{5BA71686-1B00-47DC-AE29-6479BB2D1AAC}"/>
    <dgm:cxn modelId="{6DCA0BEE-B205-442F-93D1-CEBA1BB5C14B}" srcId="{536E8844-57EA-4A11-BB65-19F461678F23}" destId="{63CEB91A-9704-4A9A-B177-F5E7A7B59BDA}" srcOrd="0" destOrd="0" parTransId="{1099F7BD-F6C4-498C-BA0B-C991B809CD89}" sibTransId="{A9C99D3B-135B-4987-B494-A9F3DAD958B8}"/>
    <dgm:cxn modelId="{06A2459F-1735-4383-B8C2-82242E9E229E}" type="presOf" srcId="{1C6939B7-A179-4ED2-B6D3-3D632DA4BC56}" destId="{095E5613-C90C-46AF-963A-E8F7CAE8FAEC}" srcOrd="0" destOrd="0" presId="urn:microsoft.com/office/officeart/2005/8/layout/radial5"/>
    <dgm:cxn modelId="{FD03AFF8-23DA-47DA-AC0F-1A1BD5954C32}" srcId="{63CEB91A-9704-4A9A-B177-F5E7A7B59BDA}" destId="{A4C8CDAB-F21B-4AF2-92F6-939A312C5AC9}" srcOrd="1" destOrd="0" parTransId="{38D98E4B-D89D-4B8B-9B0A-78AA89A6FB93}" sibTransId="{374935E8-DB91-4C16-AE42-9E92C1C1A260}"/>
    <dgm:cxn modelId="{B42422E1-3BAF-48AA-89E6-BCF097D29740}" type="presParOf" srcId="{B6B34235-E2BE-4199-B45B-671FE0DF6102}" destId="{41B6EB63-A644-4712-AEB0-386887B62E13}" srcOrd="0" destOrd="0" presId="urn:microsoft.com/office/officeart/2005/8/layout/radial5"/>
    <dgm:cxn modelId="{28217DFA-6937-4BC0-B770-FD3781A05F6F}" type="presParOf" srcId="{B6B34235-E2BE-4199-B45B-671FE0DF6102}" destId="{17C44F20-5832-4A72-BCEE-323836C5B54A}" srcOrd="1" destOrd="0" presId="urn:microsoft.com/office/officeart/2005/8/layout/radial5"/>
    <dgm:cxn modelId="{08B9B918-585C-4A3E-9093-36F73C1A69E7}" type="presParOf" srcId="{17C44F20-5832-4A72-BCEE-323836C5B54A}" destId="{4DDAB31C-DFB2-4674-A23C-DDF354658A0B}" srcOrd="0" destOrd="0" presId="urn:microsoft.com/office/officeart/2005/8/layout/radial5"/>
    <dgm:cxn modelId="{8B8EF5B5-8028-4089-B007-037984EA9E84}" type="presParOf" srcId="{B6B34235-E2BE-4199-B45B-671FE0DF6102}" destId="{11932E7D-DC13-4655-B4F7-5EA2CABDF4A1}" srcOrd="2" destOrd="0" presId="urn:microsoft.com/office/officeart/2005/8/layout/radial5"/>
    <dgm:cxn modelId="{8C8E320D-3F54-4656-94CB-F58F3011881A}" type="presParOf" srcId="{B6B34235-E2BE-4199-B45B-671FE0DF6102}" destId="{3E10A09A-5283-46BE-85B6-22F01DEFFD5E}" srcOrd="3" destOrd="0" presId="urn:microsoft.com/office/officeart/2005/8/layout/radial5"/>
    <dgm:cxn modelId="{AB139D46-A1BF-4F29-B19E-9E31317FF1D7}" type="presParOf" srcId="{3E10A09A-5283-46BE-85B6-22F01DEFFD5E}" destId="{A4AA7EE5-2C48-478E-92E8-4C5A58FDEC7D}" srcOrd="0" destOrd="0" presId="urn:microsoft.com/office/officeart/2005/8/layout/radial5"/>
    <dgm:cxn modelId="{D85254BD-1767-42EB-AF24-6C6AFBB21424}" type="presParOf" srcId="{B6B34235-E2BE-4199-B45B-671FE0DF6102}" destId="{7D605CCA-515B-4B61-977B-21B5BB3056E0}" srcOrd="4" destOrd="0" presId="urn:microsoft.com/office/officeart/2005/8/layout/radial5"/>
    <dgm:cxn modelId="{C8A3EDBE-36CD-4C5A-A3DA-5258D06609B9}" type="presParOf" srcId="{B6B34235-E2BE-4199-B45B-671FE0DF6102}" destId="{B79A5BA7-F182-4EDF-B0EF-0CA25C5A8F14}" srcOrd="5" destOrd="0" presId="urn:microsoft.com/office/officeart/2005/8/layout/radial5"/>
    <dgm:cxn modelId="{5CA78B19-A590-48D1-A50A-4B3702349E58}" type="presParOf" srcId="{B79A5BA7-F182-4EDF-B0EF-0CA25C5A8F14}" destId="{0C1B4A6C-6AFF-46E6-B68C-D42431035CFD}" srcOrd="0" destOrd="0" presId="urn:microsoft.com/office/officeart/2005/8/layout/radial5"/>
    <dgm:cxn modelId="{2B92CA31-0B0A-417A-9DEB-CCFCD1BEDCD8}" type="presParOf" srcId="{B6B34235-E2BE-4199-B45B-671FE0DF6102}" destId="{0094497C-A842-481C-8DDA-B7148CA75332}" srcOrd="6" destOrd="0" presId="urn:microsoft.com/office/officeart/2005/8/layout/radial5"/>
    <dgm:cxn modelId="{9396F916-30C6-4EE1-B697-BDB778B49AE3}" type="presParOf" srcId="{B6B34235-E2BE-4199-B45B-671FE0DF6102}" destId="{24A204DF-BFE3-422A-BAFD-B95A8C3DF43F}" srcOrd="7" destOrd="0" presId="urn:microsoft.com/office/officeart/2005/8/layout/radial5"/>
    <dgm:cxn modelId="{E1BEE9E5-2D0D-4EE2-AAEF-077F5D92FB00}" type="presParOf" srcId="{24A204DF-BFE3-422A-BAFD-B95A8C3DF43F}" destId="{BE231C6A-6183-474B-B31B-0B45ADE17C5D}" srcOrd="0" destOrd="0" presId="urn:microsoft.com/office/officeart/2005/8/layout/radial5"/>
    <dgm:cxn modelId="{4DBE0638-E624-41DD-9CEF-11D78AD14BD4}" type="presParOf" srcId="{B6B34235-E2BE-4199-B45B-671FE0DF6102}" destId="{FF332306-F6D4-45E8-8728-F8CA32DB9393}" srcOrd="8" destOrd="0" presId="urn:microsoft.com/office/officeart/2005/8/layout/radial5"/>
    <dgm:cxn modelId="{80A16601-32AD-4143-9674-8A3FA74FD9BB}" type="presParOf" srcId="{B6B34235-E2BE-4199-B45B-671FE0DF6102}" destId="{0AFAFE60-65FB-43DC-A743-3A8100D655DE}" srcOrd="9" destOrd="0" presId="urn:microsoft.com/office/officeart/2005/8/layout/radial5"/>
    <dgm:cxn modelId="{D94EE9F3-BCAE-4C41-BAA1-730FBE60033E}" type="presParOf" srcId="{0AFAFE60-65FB-43DC-A743-3A8100D655DE}" destId="{32094B1F-4035-4DA3-AC14-1F65DC294123}" srcOrd="0" destOrd="0" presId="urn:microsoft.com/office/officeart/2005/8/layout/radial5"/>
    <dgm:cxn modelId="{8477424A-9E6E-4FB9-9161-8C1372A66634}" type="presParOf" srcId="{B6B34235-E2BE-4199-B45B-671FE0DF6102}" destId="{138AFB67-76EA-4E6D-9F55-64FEE945D8C5}" srcOrd="10" destOrd="0" presId="urn:microsoft.com/office/officeart/2005/8/layout/radial5"/>
    <dgm:cxn modelId="{C3BAA295-613B-41F5-B212-A8BCC631461B}" type="presParOf" srcId="{B6B34235-E2BE-4199-B45B-671FE0DF6102}" destId="{33FA080E-B5B1-418C-870E-AE932B778693}" srcOrd="11" destOrd="0" presId="urn:microsoft.com/office/officeart/2005/8/layout/radial5"/>
    <dgm:cxn modelId="{C73DAB91-92E7-4F06-8026-E8D8E0830826}" type="presParOf" srcId="{33FA080E-B5B1-418C-870E-AE932B778693}" destId="{35F930D5-0B49-4166-8393-A69614F39D3C}" srcOrd="0" destOrd="0" presId="urn:microsoft.com/office/officeart/2005/8/layout/radial5"/>
    <dgm:cxn modelId="{CFBCEBF3-0819-49B1-8A98-0FBC5E450D37}" type="presParOf" srcId="{B6B34235-E2BE-4199-B45B-671FE0DF6102}" destId="{095E5613-C90C-46AF-963A-E8F7CAE8FAEC}" srcOrd="12"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fld id="{8170A549-AB63-41A4-9E6E-82B47C99100C}" type="datetimeFigureOut">
              <a:rPr lang="en-US" smtClean="0"/>
              <a:pPr/>
              <a:t>12/15/2008</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vl1pPr>
          </a:lstStyle>
          <a:p>
            <a:fld id="{FBF56BD3-DC94-40C0-BB23-9249ADEAE4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PASIN, the Pennsylvania Asphalt Improvement Network is a collaborative approach to develop a Quality Management System approach to asphalt paving:</a:t>
            </a:r>
          </a:p>
          <a:p>
            <a:pPr eaLnBrk="1" hangingPunct="1">
              <a:spcBef>
                <a:spcPct val="0"/>
              </a:spcBef>
            </a:pPr>
            <a:endParaRPr lang="en-US" dirty="0" smtClean="0"/>
          </a:p>
          <a:p>
            <a:pPr eaLnBrk="1" hangingPunct="1">
              <a:spcBef>
                <a:spcPct val="0"/>
              </a:spcBef>
            </a:pPr>
            <a:r>
              <a:rPr lang="en-US" dirty="0" smtClean="0"/>
              <a:t>The following organizations have all participated:</a:t>
            </a:r>
          </a:p>
          <a:p>
            <a:pPr eaLnBrk="1" hangingPunct="1">
              <a:spcBef>
                <a:spcPct val="0"/>
              </a:spcBef>
              <a:buFontTx/>
              <a:buChar char="•"/>
            </a:pPr>
            <a:r>
              <a:rPr lang="en-US" dirty="0" smtClean="0"/>
              <a:t> PennDOT</a:t>
            </a:r>
          </a:p>
          <a:p>
            <a:pPr eaLnBrk="1" hangingPunct="1">
              <a:spcBef>
                <a:spcPct val="0"/>
              </a:spcBef>
              <a:buFontTx/>
              <a:buChar char="•"/>
            </a:pPr>
            <a:r>
              <a:rPr lang="en-US" dirty="0" smtClean="0"/>
              <a:t> PAPA, </a:t>
            </a:r>
          </a:p>
          <a:p>
            <a:pPr eaLnBrk="1" hangingPunct="1">
              <a:spcBef>
                <a:spcPct val="0"/>
              </a:spcBef>
              <a:buFontTx/>
              <a:buChar char="•"/>
            </a:pPr>
            <a:r>
              <a:rPr lang="en-US" dirty="0" smtClean="0"/>
              <a:t> </a:t>
            </a:r>
            <a:r>
              <a:rPr lang="en-US" dirty="0" err="1" smtClean="0"/>
              <a:t>PACA</a:t>
            </a:r>
            <a:r>
              <a:rPr lang="en-US" dirty="0" smtClean="0"/>
              <a:t>,</a:t>
            </a:r>
          </a:p>
          <a:p>
            <a:pPr eaLnBrk="1" hangingPunct="1">
              <a:spcBef>
                <a:spcPct val="0"/>
              </a:spcBef>
              <a:buFontTx/>
              <a:buChar char="•"/>
            </a:pPr>
            <a:r>
              <a:rPr lang="en-US" dirty="0" smtClean="0"/>
              <a:t> FHWA,</a:t>
            </a:r>
          </a:p>
          <a:p>
            <a:pPr eaLnBrk="1" hangingPunct="1">
              <a:spcBef>
                <a:spcPct val="0"/>
              </a:spcBef>
              <a:buFontTx/>
              <a:buChar char="•"/>
            </a:pPr>
            <a:r>
              <a:rPr lang="en-US" dirty="0" smtClean="0"/>
              <a:t> </a:t>
            </a:r>
            <a:r>
              <a:rPr lang="en-US" dirty="0" err="1" smtClean="0"/>
              <a:t>AASHTO</a:t>
            </a:r>
            <a:r>
              <a:rPr lang="en-US" dirty="0" smtClean="0"/>
              <a:t> Materials Reference Laboratory,</a:t>
            </a:r>
          </a:p>
          <a:p>
            <a:pPr eaLnBrk="1" hangingPunct="1">
              <a:spcBef>
                <a:spcPct val="0"/>
              </a:spcBef>
              <a:buFontTx/>
              <a:buChar char="•"/>
            </a:pPr>
            <a:r>
              <a:rPr lang="en-US" dirty="0" smtClean="0"/>
              <a:t> PA Turnpike Commission,</a:t>
            </a:r>
          </a:p>
          <a:p>
            <a:pPr eaLnBrk="1" hangingPunct="1">
              <a:spcBef>
                <a:spcPct val="0"/>
              </a:spcBef>
              <a:buFontTx/>
              <a:buChar char="•"/>
            </a:pPr>
            <a:r>
              <a:rPr lang="en-US" dirty="0" smtClean="0"/>
              <a:t> American Council of Engineering Companies,</a:t>
            </a:r>
          </a:p>
          <a:p>
            <a:pPr eaLnBrk="1" hangingPunct="1">
              <a:spcBef>
                <a:spcPct val="0"/>
              </a:spcBef>
              <a:buFontTx/>
              <a:buChar char="•"/>
            </a:pPr>
            <a:r>
              <a:rPr lang="en-US" dirty="0" smtClean="0"/>
              <a:t> </a:t>
            </a:r>
            <a:r>
              <a:rPr lang="en-US" dirty="0" err="1" smtClean="0"/>
              <a:t>NECEPT</a:t>
            </a:r>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spell out best practices</a:t>
            </a:r>
            <a:r>
              <a:rPr lang="en-US" baseline="0" dirty="0" smtClean="0"/>
              <a:t> in PASIN – developed by a large number of industry participants statewide.</a:t>
            </a:r>
          </a:p>
          <a:p>
            <a:endParaRPr lang="en-US" baseline="0" dirty="0" smtClean="0"/>
          </a:p>
          <a:p>
            <a:r>
              <a:rPr lang="en-US" baseline="0" dirty="0" smtClean="0"/>
              <a:t>The company can add their own best practices if they wish.</a:t>
            </a:r>
          </a:p>
          <a:p>
            <a:endParaRPr lang="en-US" baseline="0" dirty="0" smtClean="0"/>
          </a:p>
          <a:p>
            <a:r>
              <a:rPr lang="en-US" baseline="0" dirty="0" smtClean="0"/>
              <a:t>Each of those in PASIN must be addressed – either by implementing them or indicating another mechanism to address the same concern.</a:t>
            </a:r>
          </a:p>
          <a:p>
            <a:endParaRPr lang="en-US" baseline="0" dirty="0" smtClean="0"/>
          </a:p>
          <a:p>
            <a:r>
              <a:rPr lang="en-US" baseline="0" dirty="0" smtClean="0"/>
              <a:t>Key controls and metrics are indicated, and monitoring methods must be established.</a:t>
            </a:r>
          </a:p>
          <a:p>
            <a:endParaRPr lang="en-US" baseline="0" dirty="0" smtClean="0"/>
          </a:p>
          <a:p>
            <a:r>
              <a:rPr lang="en-US" baseline="0" dirty="0" smtClean="0"/>
              <a:t>The 7 Quality Management System Components covered earlier have to be addressed.</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BF9CA9F-4B2B-4A0F-AF99-5E2FF6AB85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management review team is established,</a:t>
            </a:r>
            <a:r>
              <a:rPr lang="en-US" baseline="0" dirty="0" smtClean="0"/>
              <a:t> and a meeting schedule is set.</a:t>
            </a:r>
          </a:p>
          <a:p>
            <a:r>
              <a:rPr lang="en-US" baseline="0" dirty="0" smtClean="0"/>
              <a:t>A template of an agenda is provided to focus on the right areas.</a:t>
            </a:r>
          </a:p>
          <a:p>
            <a:endParaRPr lang="en-US" baseline="0" dirty="0" smtClean="0"/>
          </a:p>
          <a:p>
            <a:r>
              <a:rPr lang="en-US" baseline="0" dirty="0" smtClean="0"/>
              <a:t>Then training is conducted and checklists are explained to the plant and field operations.</a:t>
            </a:r>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Contractor’s personnel</a:t>
            </a:r>
            <a:r>
              <a:rPr lang="en-US" baseline="0" dirty="0" smtClean="0"/>
              <a:t> are trained to be auditors, and internal audits are conducted.</a:t>
            </a:r>
          </a:p>
          <a:p>
            <a:endParaRPr lang="en-US" baseline="0" dirty="0" smtClean="0"/>
          </a:p>
          <a:p>
            <a:r>
              <a:rPr lang="en-US" baseline="0" dirty="0" smtClean="0"/>
              <a:t>The outcomes generated include:</a:t>
            </a:r>
          </a:p>
          <a:p>
            <a:r>
              <a:rPr lang="en-US" baseline="0" dirty="0" smtClean="0"/>
              <a:t>Metrics  (like asphalt content, 200 sieve and density)</a:t>
            </a:r>
          </a:p>
          <a:p>
            <a:r>
              <a:rPr lang="en-US" baseline="0" dirty="0" smtClean="0"/>
              <a:t>Records of internal audits,</a:t>
            </a:r>
          </a:p>
          <a:p>
            <a:r>
              <a:rPr lang="en-US" baseline="0" dirty="0" smtClean="0"/>
              <a:t>Records of </a:t>
            </a:r>
            <a:r>
              <a:rPr lang="en-US" baseline="0" dirty="0" err="1" smtClean="0"/>
              <a:t>CPAR’s</a:t>
            </a:r>
            <a:r>
              <a:rPr lang="en-US" baseline="0" dirty="0" smtClean="0"/>
              <a:t>, and tracking of corrective measures</a:t>
            </a:r>
          </a:p>
          <a:p>
            <a:r>
              <a:rPr lang="en-US" baseline="0" dirty="0" smtClean="0"/>
              <a:t>And an AAR gives a perspective as to the success of the pilot, and ways to improve.</a:t>
            </a:r>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buFontTx/>
              <a:buChar char="•"/>
            </a:pPr>
            <a:r>
              <a:rPr lang="en-US" dirty="0" smtClean="0">
                <a:solidFill>
                  <a:srgbClr val="FF0000"/>
                </a:solidFill>
              </a:rPr>
              <a:t>The process was successfully implemented.</a:t>
            </a:r>
          </a:p>
          <a:p>
            <a:pPr lvl="1" eaLnBrk="1" hangingPunct="1">
              <a:spcBef>
                <a:spcPct val="0"/>
              </a:spcBef>
              <a:buFontTx/>
              <a:buChar char="•"/>
            </a:pPr>
            <a:r>
              <a:rPr lang="en-US" dirty="0" smtClean="0">
                <a:solidFill>
                  <a:srgbClr val="FF0000"/>
                </a:solidFill>
              </a:rPr>
              <a:t>A Quality Manager with authority over production and paving was appointed.  </a:t>
            </a:r>
          </a:p>
          <a:p>
            <a:pPr lvl="1" eaLnBrk="1" hangingPunct="1">
              <a:spcBef>
                <a:spcPct val="0"/>
              </a:spcBef>
              <a:buFontTx/>
              <a:buChar char="•"/>
            </a:pPr>
            <a:r>
              <a:rPr lang="en-US" dirty="0" smtClean="0">
                <a:solidFill>
                  <a:srgbClr val="FF0000"/>
                </a:solidFill>
              </a:rPr>
              <a:t>A</a:t>
            </a:r>
            <a:r>
              <a:rPr lang="en-US" baseline="0" dirty="0" smtClean="0">
                <a:solidFill>
                  <a:srgbClr val="FF0000"/>
                </a:solidFill>
              </a:rPr>
              <a:t> </a:t>
            </a:r>
            <a:r>
              <a:rPr lang="en-US" dirty="0" smtClean="0">
                <a:solidFill>
                  <a:srgbClr val="FF0000"/>
                </a:solidFill>
              </a:rPr>
              <a:t>PASIN Implementation Template was developed.</a:t>
            </a:r>
          </a:p>
          <a:p>
            <a:pPr lvl="1" eaLnBrk="1" hangingPunct="1">
              <a:spcBef>
                <a:spcPct val="0"/>
              </a:spcBef>
              <a:buFontTx/>
              <a:buChar char="•"/>
            </a:pPr>
            <a:r>
              <a:rPr lang="en-US" dirty="0" smtClean="0">
                <a:solidFill>
                  <a:srgbClr val="FF0000"/>
                </a:solidFill>
              </a:rPr>
              <a:t>Responsibility was assigned for each of the production and paving Best Practices in the companies.</a:t>
            </a:r>
          </a:p>
          <a:p>
            <a:pPr lvl="1" eaLnBrk="1" hangingPunct="1">
              <a:spcBef>
                <a:spcPct val="0"/>
              </a:spcBef>
              <a:buFontTx/>
              <a:buChar char="•"/>
            </a:pPr>
            <a:r>
              <a:rPr lang="en-US" dirty="0" smtClean="0">
                <a:solidFill>
                  <a:srgbClr val="FF0000"/>
                </a:solidFill>
              </a:rPr>
              <a:t>A Management Review Team was established in each company to monitor the progress of the projects, in terms of quality results, customer complaints, resolving corrective actions, and to review results of internal and external audits.</a:t>
            </a:r>
          </a:p>
          <a:p>
            <a:pPr lvl="1" eaLnBrk="1" hangingPunct="1">
              <a:spcBef>
                <a:spcPct val="0"/>
              </a:spcBef>
              <a:buFontTx/>
              <a:buChar char="•"/>
            </a:pPr>
            <a:r>
              <a:rPr lang="en-US" dirty="0" smtClean="0">
                <a:solidFill>
                  <a:srgbClr val="FF0000"/>
                </a:solidFill>
              </a:rPr>
              <a:t>Since the Quality Manager became the point of contact between the </a:t>
            </a:r>
            <a:r>
              <a:rPr lang="en-US" dirty="0" err="1" smtClean="0">
                <a:solidFill>
                  <a:srgbClr val="FF0000"/>
                </a:solidFill>
              </a:rPr>
              <a:t>PennDOT</a:t>
            </a:r>
            <a:r>
              <a:rPr lang="en-US" dirty="0" smtClean="0">
                <a:solidFill>
                  <a:srgbClr val="FF0000"/>
                </a:solidFill>
              </a:rPr>
              <a:t> District Inspection and plant and production staff, communication improved and the District Inspection staff obtain responses more quickly.</a:t>
            </a:r>
          </a:p>
          <a:p>
            <a:pPr lvl="1" eaLnBrk="1" hangingPunct="1">
              <a:spcBef>
                <a:spcPct val="0"/>
              </a:spcBef>
              <a:buFontTx/>
              <a:buChar char="•"/>
            </a:pPr>
            <a:r>
              <a:rPr lang="en-US" dirty="0" smtClean="0">
                <a:solidFill>
                  <a:srgbClr val="FF0000"/>
                </a:solidFill>
              </a:rPr>
              <a:t>Companies were already applying a lot of the Best Practices; however, those that were assigned responsibility documented that they indeed checked that the Best Practices were deployed on a regular basis.</a:t>
            </a:r>
          </a:p>
          <a:p>
            <a:pPr lvl="1" eaLnBrk="1" hangingPunct="1">
              <a:spcBef>
                <a:spcPct val="0"/>
              </a:spcBef>
              <a:buFontTx/>
              <a:buChar char="•"/>
            </a:pPr>
            <a:r>
              <a:rPr lang="en-US" dirty="0" smtClean="0">
                <a:solidFill>
                  <a:srgbClr val="FF0000"/>
                </a:solidFill>
              </a:rPr>
              <a:t>Non-conformances were identified, root causes were determined and resolution was stated in documents, to prevent recurrence.</a:t>
            </a:r>
          </a:p>
          <a:p>
            <a:pPr lvl="1" eaLnBrk="1" hangingPunct="1">
              <a:spcBef>
                <a:spcPct val="0"/>
              </a:spcBef>
              <a:buFontTx/>
              <a:buChar char="•"/>
            </a:pPr>
            <a:r>
              <a:rPr lang="en-US" dirty="0" smtClean="0">
                <a:solidFill>
                  <a:srgbClr val="FF0000"/>
                </a:solidFill>
              </a:rPr>
              <a:t>Customer complaints were received, investigated and resolved in the companies.</a:t>
            </a:r>
          </a:p>
          <a:p>
            <a:pPr lvl="1" eaLnBrk="1" hangingPunct="1">
              <a:spcBef>
                <a:spcPct val="0"/>
              </a:spcBef>
              <a:buFontTx/>
              <a:buChar char="•"/>
            </a:pPr>
            <a:endParaRPr lang="en-US" i="1" dirty="0" smtClean="0">
              <a:solidFill>
                <a:srgbClr val="FF0000"/>
              </a:solidFill>
            </a:endParaRP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now, I would like to</a:t>
            </a:r>
            <a:r>
              <a:rPr lang="en-US" baseline="0" dirty="0" smtClean="0"/>
              <a:t> invite </a:t>
            </a:r>
            <a:r>
              <a:rPr lang="en-US" dirty="0" smtClean="0"/>
              <a:t>Dan </a:t>
            </a:r>
            <a:r>
              <a:rPr lang="en-US" dirty="0" err="1" smtClean="0"/>
              <a:t>Hawbaker</a:t>
            </a:r>
            <a:r>
              <a:rPr lang="en-US" dirty="0" smtClean="0"/>
              <a:t> to give his perspective of their project in District 3-0</a:t>
            </a:r>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 Hawbaker speaks about the project in District 3-0</a:t>
            </a:r>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Hansen’s “Better Materials” plant</a:t>
            </a:r>
            <a:r>
              <a:rPr lang="en-US" baseline="0" dirty="0" smtClean="0"/>
              <a:t> provided the material for the District 12 project, which provided an interesting twist, the first time we applied PASIN when the paver and the supplier were different entities.</a:t>
            </a:r>
          </a:p>
          <a:p>
            <a:pPr>
              <a:spcBef>
                <a:spcPct val="0"/>
              </a:spcBef>
            </a:pPr>
            <a:endParaRPr lang="en-US" baseline="0" dirty="0" smtClean="0"/>
          </a:p>
          <a:p>
            <a:pPr>
              <a:spcBef>
                <a:spcPct val="0"/>
              </a:spcBef>
            </a:pPr>
            <a:r>
              <a:rPr lang="en-US" baseline="0" dirty="0" smtClean="0"/>
              <a:t>Bob Bunting served as Quality Manager for their operations, and communicated with </a:t>
            </a:r>
            <a:r>
              <a:rPr lang="en-US" baseline="0" dirty="0" err="1" smtClean="0"/>
              <a:t>Folino</a:t>
            </a:r>
            <a:r>
              <a:rPr lang="en-US" baseline="0" dirty="0" smtClean="0"/>
              <a:t> the results of their part of the implementation.</a:t>
            </a:r>
          </a:p>
          <a:p>
            <a:pPr>
              <a:spcBef>
                <a:spcPct val="0"/>
              </a:spcBef>
            </a:pPr>
            <a:endParaRPr lang="en-US" baseline="0" dirty="0" smtClean="0"/>
          </a:p>
          <a:p>
            <a:pPr>
              <a:spcBef>
                <a:spcPct val="0"/>
              </a:spcBef>
            </a:pPr>
            <a:r>
              <a:rPr lang="en-US" baseline="0" dirty="0" smtClean="0"/>
              <a:t>So, both Hansen and </a:t>
            </a:r>
            <a:r>
              <a:rPr lang="en-US" baseline="0" dirty="0" err="1" smtClean="0"/>
              <a:t>Folino</a:t>
            </a:r>
            <a:r>
              <a:rPr lang="en-US" baseline="0" dirty="0" smtClean="0"/>
              <a:t> developed implementation plans, metrics, internal audits and management review.</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5FB19C-208D-4210-B2E6-C9874CF0DADC}"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AutoNum type="alphaUcPeriod"/>
            </a:pPr>
            <a:r>
              <a:rPr lang="en-US" baseline="0" dirty="0" err="1" smtClean="0"/>
              <a:t>Folino</a:t>
            </a:r>
            <a:r>
              <a:rPr lang="en-US" baseline="0" dirty="0" smtClean="0"/>
              <a:t>, as prime contractor for the 12-0 project appointed Bill Scott as Quality Manager, who submitted the collective implementation plan developed in concert with Hansen, and directly applied the PASIN requirements to the field operations</a:t>
            </a:r>
          </a:p>
          <a:p>
            <a:pPr marL="228600" indent="-228600">
              <a:spcBef>
                <a:spcPct val="0"/>
              </a:spcBef>
              <a:buAutoNum type="alphaUcPeriod"/>
            </a:pPr>
            <a:endParaRPr lang="en-US" baseline="0" dirty="0" smtClean="0"/>
          </a:p>
          <a:p>
            <a:pPr marL="228600" indent="-228600">
              <a:spcBef>
                <a:spcPct val="0"/>
              </a:spcBef>
              <a:buNone/>
            </a:pPr>
            <a:r>
              <a:rPr lang="en-US" baseline="0" dirty="0" smtClean="0"/>
              <a:t>The metrics and outcomes were consolidated and submitted for the project.</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4357E2-AC96-4F22-B0D7-346110236DD1}"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a:p>
            <a:pPr eaLnBrk="1" hangingPunct="1">
              <a:spcBef>
                <a:spcPct val="0"/>
              </a:spcBef>
              <a:buFontTx/>
              <a:buChar char="•"/>
            </a:pPr>
            <a:r>
              <a:rPr lang="en-US" dirty="0" smtClean="0"/>
              <a:t>Production and paving processes were not altered much from current practices and the Best Practices and Key Controls were a guide to success.  However, PASIN implementation required more attention to ensure that the Best Practices were indeed being deployed.</a:t>
            </a:r>
          </a:p>
          <a:p>
            <a:pPr eaLnBrk="1" hangingPunct="1">
              <a:spcBef>
                <a:spcPct val="0"/>
              </a:spcBef>
              <a:buFontTx/>
              <a:buChar char="•"/>
            </a:pPr>
            <a:r>
              <a:rPr lang="en-US" dirty="0" smtClean="0"/>
              <a:t>Management viewed the process as a good way to keep focus on</a:t>
            </a:r>
            <a:r>
              <a:rPr lang="en-US" baseline="0" dirty="0" smtClean="0"/>
              <a:t> the issues at hand, and to keep them abreast of the progress of corrective efforts.</a:t>
            </a:r>
            <a:endParaRPr lang="en-US" dirty="0" smtClean="0"/>
          </a:p>
          <a:p>
            <a:pPr eaLnBrk="1" hangingPunct="1">
              <a:spcBef>
                <a:spcPct val="0"/>
              </a:spcBef>
              <a:buFontTx/>
              <a:buChar char="•"/>
            </a:pPr>
            <a:r>
              <a:rPr lang="en-US" dirty="0" smtClean="0"/>
              <a:t>Documentation of paving and production processes definitely increased, which enabled greater communication between all stakeholders. </a:t>
            </a:r>
          </a:p>
          <a:p>
            <a:pPr lvl="1" eaLnBrk="1" hangingPunct="1">
              <a:spcBef>
                <a:spcPct val="0"/>
              </a:spcBef>
              <a:buFontTx/>
              <a:buChar char="•"/>
            </a:pPr>
            <a:r>
              <a:rPr lang="en-US" dirty="0" smtClean="0"/>
              <a:t>Documentation placed formal responsibility on company employees to monitor the uniform processes, and facilitated staying on track.</a:t>
            </a:r>
          </a:p>
          <a:p>
            <a:pPr lvl="1" eaLnBrk="1" hangingPunct="1">
              <a:spcBef>
                <a:spcPct val="0"/>
              </a:spcBef>
              <a:buFontTx/>
              <a:buChar char="•"/>
            </a:pPr>
            <a:r>
              <a:rPr lang="en-US" dirty="0" smtClean="0"/>
              <a:t>The Best Practices monitoring also served as learning tools to both new and experienced production and paving personnel.</a:t>
            </a:r>
          </a:p>
          <a:p>
            <a:pPr eaLnBrk="1" hangingPunct="1">
              <a:spcBef>
                <a:spcPct val="0"/>
              </a:spcBef>
              <a:buFontTx/>
              <a:buChar char="•"/>
            </a:pPr>
            <a:r>
              <a:rPr lang="en-US" dirty="0" smtClean="0"/>
              <a:t>All documents were stored in one folder in the companies, to enable sharing of information easily.  This also facilitated the External Audits Process.</a:t>
            </a:r>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spcBef>
                <a:spcPct val="0"/>
              </a:spcBef>
              <a:buFontTx/>
              <a:buChar char="•"/>
            </a:pPr>
            <a:r>
              <a:rPr lang="en-US" dirty="0" smtClean="0"/>
              <a:t>PASIN is very new to the asphalt industry and understanding the requirements can be overwhelming at first.  </a:t>
            </a:r>
          </a:p>
          <a:p>
            <a:pPr lvl="1" eaLnBrk="1" hangingPunct="1">
              <a:spcBef>
                <a:spcPct val="0"/>
              </a:spcBef>
              <a:buFontTx/>
              <a:buChar char="•"/>
            </a:pPr>
            <a:r>
              <a:rPr lang="en-US" dirty="0" smtClean="0"/>
              <a:t>The industry must recognize that there is a need to improve both in terms of quality and in management systems.</a:t>
            </a:r>
          </a:p>
          <a:p>
            <a:pPr lvl="1" eaLnBrk="1" hangingPunct="1">
              <a:spcBef>
                <a:spcPct val="0"/>
              </a:spcBef>
              <a:buFontTx/>
              <a:buChar char="•"/>
            </a:pPr>
            <a:r>
              <a:rPr lang="en-US" dirty="0" smtClean="0"/>
              <a:t>The willingness of industry to adopt the system makes implementation easier.  The industry certainly has been willing to an extent already, as experienced in the four pilot projects, and in partnership with PAPA and other partners.  </a:t>
            </a:r>
          </a:p>
          <a:p>
            <a:pPr lvl="1" eaLnBrk="1" hangingPunct="1">
              <a:spcBef>
                <a:spcPct val="0"/>
              </a:spcBef>
              <a:buFontTx/>
              <a:buChar char="•"/>
            </a:pPr>
            <a:r>
              <a:rPr lang="en-US" dirty="0" smtClean="0"/>
              <a:t>There</a:t>
            </a:r>
            <a:r>
              <a:rPr lang="en-US" baseline="0" dirty="0" smtClean="0"/>
              <a:t> needs to be interest in applying these principles, not just in a pilot project, but as a company wide approach.</a:t>
            </a:r>
            <a:endParaRPr lang="en-US" dirty="0" smtClean="0"/>
          </a:p>
          <a:p>
            <a:pPr eaLnBrk="1" hangingPunct="1">
              <a:spcBef>
                <a:spcPct val="0"/>
              </a:spcBef>
              <a:buFontTx/>
              <a:buChar char="•"/>
            </a:pPr>
            <a:endParaRPr lang="en-US" dirty="0" smtClean="0"/>
          </a:p>
          <a:p>
            <a:pPr eaLnBrk="1" hangingPunct="1">
              <a:spcBef>
                <a:spcPct val="0"/>
              </a:spcBef>
              <a:buFontTx/>
              <a:buNone/>
            </a:pPr>
            <a:endParaRPr lang="en-US" dirty="0" smtClean="0"/>
          </a:p>
          <a:p>
            <a:pPr lvl="1" eaLnBrk="1" hangingPunct="1">
              <a:spcBef>
                <a:spcPct val="0"/>
              </a:spcBef>
              <a:buFontTx/>
              <a:buChar char="•"/>
            </a:pPr>
            <a:r>
              <a:rPr lang="en-US" dirty="0" smtClean="0"/>
              <a:t>The</a:t>
            </a:r>
            <a:r>
              <a:rPr lang="en-US" baseline="0" dirty="0" smtClean="0"/>
              <a:t> Department staff n</a:t>
            </a:r>
            <a:r>
              <a:rPr lang="en-US" dirty="0" smtClean="0"/>
              <a:t>eeds to understand the PASIN requirements for implementation and the changes that the contractor is expected to implement.</a:t>
            </a:r>
          </a:p>
          <a:p>
            <a:pPr lvl="1" eaLnBrk="1" hangingPunct="1">
              <a:spcBef>
                <a:spcPct val="0"/>
              </a:spcBef>
              <a:buFontTx/>
              <a:buChar char="•"/>
            </a:pPr>
            <a:r>
              <a:rPr lang="en-US" dirty="0" smtClean="0"/>
              <a:t>They need to participate in auditing the QC Plan implementation, along with</a:t>
            </a:r>
            <a:r>
              <a:rPr lang="en-US" baseline="0" dirty="0" smtClean="0"/>
              <a:t> </a:t>
            </a:r>
            <a:r>
              <a:rPr lang="en-US" baseline="0" dirty="0" err="1" smtClean="0"/>
              <a:t>th</a:t>
            </a:r>
            <a:r>
              <a:rPr lang="en-US" dirty="0" smtClean="0"/>
              <a:t> PASIN HMA Implementation Plan.</a:t>
            </a:r>
          </a:p>
          <a:p>
            <a:pPr lvl="1" eaLnBrk="1" hangingPunct="1">
              <a:spcBef>
                <a:spcPct val="0"/>
              </a:spcBef>
              <a:buFontTx/>
              <a:buChar char="•"/>
            </a:pPr>
            <a:r>
              <a:rPr lang="en-US" dirty="0" smtClean="0"/>
              <a:t>And</a:t>
            </a:r>
            <a:r>
              <a:rPr lang="en-US" baseline="0" dirty="0" smtClean="0"/>
              <a:t> they d</a:t>
            </a:r>
            <a:r>
              <a:rPr lang="en-US" dirty="0" smtClean="0"/>
              <a:t>efinitely must become comfortable that the QC requirements in the contract are not only being met, but actually improved.</a:t>
            </a:r>
          </a:p>
          <a:p>
            <a:pPr lvl="1" eaLnBrk="1" hangingPunct="1">
              <a:spcBef>
                <a:spcPct val="0"/>
              </a:spcBef>
              <a:buFontTx/>
              <a:buChar char="•"/>
            </a:pPr>
            <a:endParaRPr lang="en-US" dirty="0" smtClean="0"/>
          </a:p>
          <a:p>
            <a:pPr lvl="0" eaLnBrk="1" hangingPunct="1">
              <a:spcBef>
                <a:spcPct val="0"/>
              </a:spcBef>
              <a:buFontTx/>
              <a:buNone/>
            </a:pPr>
            <a:r>
              <a:rPr lang="en-US" dirty="0" smtClean="0"/>
              <a:t>Overall, </a:t>
            </a:r>
          </a:p>
          <a:p>
            <a:pPr lvl="1" eaLnBrk="1" hangingPunct="1">
              <a:spcBef>
                <a:spcPct val="0"/>
              </a:spcBef>
              <a:buFontTx/>
              <a:buChar char="•"/>
            </a:pPr>
            <a:endParaRPr lang="en-US" dirty="0" smtClean="0"/>
          </a:p>
          <a:p>
            <a:pPr eaLnBrk="1" hangingPunct="1">
              <a:spcBef>
                <a:spcPct val="0"/>
              </a:spcBef>
            </a:pPr>
            <a:r>
              <a:rPr lang="en-US" dirty="0" smtClean="0"/>
              <a:t>These barriers can be overcome through increased training, better communication, and increased exposure to PASIN and QMS.</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intent is to develop, pilot and implement</a:t>
            </a:r>
            <a:r>
              <a:rPr lang="en-US" baseline="0" dirty="0" smtClean="0"/>
              <a:t> a Quality Management System following the principles of ISO 9000 for the Design, Construction and Maintenance of asphalt pavements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2007 and 2008 pilots focused on the manufacture, delivery and placement of the asphalt product.  Current efforts are underway to tie the quality management processes of highway and pavement design and of pavement maintenance into the PASIN quality management system.</a:t>
            </a:r>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spcBef>
                <a:spcPct val="0"/>
              </a:spcBef>
            </a:pPr>
            <a:r>
              <a:rPr lang="en-US" dirty="0" smtClean="0"/>
              <a:t>With the 2009 pilot projects we expect to have developed reduced acceptance testing requirements with proven system implementation, using</a:t>
            </a:r>
            <a:r>
              <a:rPr lang="en-US" baseline="0" dirty="0" smtClean="0"/>
              <a:t> QC test results for acceptance with Department verification</a:t>
            </a:r>
            <a:r>
              <a:rPr lang="en-US" dirty="0" smtClean="0"/>
              <a:t>. This will require coordination with the FHWA in accordance with the terms of 23CFR. Similar specifications are in place in other states.</a:t>
            </a:r>
          </a:p>
          <a:p>
            <a:pPr eaLnBrk="1" hangingPunct="1">
              <a:spcBef>
                <a:spcPct val="0"/>
              </a:spcBef>
            </a:pPr>
            <a:endParaRPr lang="en-US" dirty="0" smtClean="0"/>
          </a:p>
          <a:p>
            <a:pPr eaLnBrk="1" hangingPunct="1">
              <a:spcBef>
                <a:spcPct val="0"/>
              </a:spcBef>
            </a:pPr>
            <a:r>
              <a:rPr lang="en-US" dirty="0" smtClean="0"/>
              <a:t>The</a:t>
            </a:r>
            <a:r>
              <a:rPr lang="en-US" baseline="0" dirty="0" smtClean="0"/>
              <a:t> s</a:t>
            </a:r>
            <a:r>
              <a:rPr lang="en-US" dirty="0" smtClean="0"/>
              <a:t>pecific Next Steps are:</a:t>
            </a:r>
          </a:p>
          <a:p>
            <a:pPr lvl="1" eaLnBrk="1" hangingPunct="1">
              <a:spcBef>
                <a:spcPct val="0"/>
              </a:spcBef>
              <a:buFontTx/>
              <a:buChar char="•"/>
            </a:pPr>
            <a:r>
              <a:rPr lang="en-US" dirty="0" smtClean="0"/>
              <a:t>A 2008 Pilot Project Report will be written to communicate successes.</a:t>
            </a:r>
          </a:p>
          <a:p>
            <a:pPr lvl="1" eaLnBrk="1" hangingPunct="1">
              <a:spcBef>
                <a:spcPct val="0"/>
              </a:spcBef>
              <a:buFontTx/>
              <a:buChar char="•"/>
            </a:pPr>
            <a:r>
              <a:rPr lang="en-US" dirty="0" smtClean="0"/>
              <a:t>Additional project pilots are being recommended in 2009.</a:t>
            </a:r>
            <a:r>
              <a:rPr lang="en-US" baseline="0" dirty="0" smtClean="0"/>
              <a:t>  At least one will be needed to apply the revised acceptance spec, and one to link PASIN and a warranty.</a:t>
            </a:r>
            <a:endParaRPr lang="en-US" dirty="0" smtClean="0"/>
          </a:p>
          <a:p>
            <a:pPr lvl="1" eaLnBrk="1" hangingPunct="1">
              <a:spcBef>
                <a:spcPct val="0"/>
              </a:spcBef>
              <a:buFontTx/>
              <a:buChar char="•"/>
            </a:pPr>
            <a:r>
              <a:rPr lang="en-US" dirty="0" smtClean="0"/>
              <a:t>An objective to expand it to all Districts in some future year is expected.</a:t>
            </a:r>
          </a:p>
          <a:p>
            <a:pPr lvl="1" eaLnBrk="1" hangingPunct="1">
              <a:spcBef>
                <a:spcPct val="0"/>
              </a:spcBef>
              <a:buFontTx/>
              <a:buChar char="•"/>
            </a:pPr>
            <a:r>
              <a:rPr lang="en-US" dirty="0" smtClean="0"/>
              <a:t>Upon completion of each of the PASIN pilot projects, companies are encourage to deploy PASIN system throughout their organization.</a:t>
            </a:r>
          </a:p>
          <a:p>
            <a:pPr lvl="1" eaLnBrk="1" hangingPunct="1">
              <a:spcBef>
                <a:spcPct val="0"/>
              </a:spcBef>
              <a:buFontTx/>
              <a:buChar char="•"/>
            </a:pPr>
            <a:r>
              <a:rPr lang="en-US" dirty="0" smtClean="0"/>
              <a:t>In the future, it is expected that PASIN requirements will become standard procedure in all asphalt paving projects.</a:t>
            </a:r>
          </a:p>
          <a:p>
            <a:pPr eaLnBrk="1" hangingPunct="1">
              <a:spcBef>
                <a:spcPct val="0"/>
              </a:spcBef>
            </a:pPr>
            <a:endParaRPr lang="en-US" dirty="0" smtClean="0"/>
          </a:p>
          <a:p>
            <a:pPr eaLnBrk="1" hangingPunct="1">
              <a:spcBef>
                <a:spcPct val="0"/>
              </a:spcBef>
            </a:pPr>
            <a:r>
              <a:rPr lang="en-US" dirty="0" smtClean="0"/>
              <a:t>One</a:t>
            </a:r>
            <a:r>
              <a:rPr lang="en-US" baseline="0" dirty="0" smtClean="0"/>
              <a:t> subgroup of PASIN, </a:t>
            </a:r>
            <a:r>
              <a:rPr lang="en-US" dirty="0" smtClean="0"/>
              <a:t>the Lab Standard Operating Procedures team,</a:t>
            </a:r>
            <a:r>
              <a:rPr lang="en-US" baseline="0" dirty="0" smtClean="0"/>
              <a:t> </a:t>
            </a:r>
            <a:r>
              <a:rPr lang="en-US" dirty="0" smtClean="0"/>
              <a:t>is developing process maps on key test methods and mix design submittal process, coordinating</a:t>
            </a:r>
            <a:r>
              <a:rPr lang="en-US" baseline="0" dirty="0" smtClean="0"/>
              <a:t> a standard electronic plant book format and is working to standardize contractor and Department testing procedures.</a:t>
            </a: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2BF9CA9F-4B2B-4A0F-AF99-5E2FF6AB855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remember,</a:t>
            </a:r>
            <a:r>
              <a:rPr lang="en-US" baseline="0" dirty="0" smtClean="0"/>
              <a:t> the </a:t>
            </a:r>
            <a:r>
              <a:rPr lang="en-US" baseline="0" dirty="0" err="1" smtClean="0"/>
              <a:t>PennDOT</a:t>
            </a:r>
            <a:r>
              <a:rPr lang="en-US" baseline="0" dirty="0" smtClean="0"/>
              <a:t> website has more information.  Click on “Design and Construction”, then click on the PASIN link.</a:t>
            </a:r>
          </a:p>
          <a:p>
            <a:endParaRPr lang="en-US" baseline="0" dirty="0" smtClean="0"/>
          </a:p>
          <a:p>
            <a:r>
              <a:rPr lang="en-US" baseline="0" dirty="0" smtClean="0"/>
              <a:t>I would like to thank:</a:t>
            </a:r>
          </a:p>
          <a:p>
            <a:pPr lvl="1">
              <a:buFont typeface="Arial" pitchFamily="34" charset="0"/>
              <a:buChar char="•"/>
            </a:pPr>
            <a:r>
              <a:rPr lang="en-US" baseline="0" dirty="0" smtClean="0"/>
              <a:t>PAPA and the PASIN core team for all of their efforts to date,</a:t>
            </a:r>
          </a:p>
          <a:p>
            <a:pPr lvl="1">
              <a:buFont typeface="Arial" pitchFamily="34" charset="0"/>
              <a:buChar char="•"/>
            </a:pPr>
            <a:r>
              <a:rPr lang="en-US" baseline="0" dirty="0" smtClean="0"/>
              <a:t>The Quality Managers and pilot contractors for their efforts,</a:t>
            </a:r>
          </a:p>
          <a:p>
            <a:pPr lvl="1">
              <a:buFont typeface="Arial" pitchFamily="34" charset="0"/>
              <a:buChar char="•"/>
            </a:pPr>
            <a:r>
              <a:rPr lang="en-US" baseline="0" dirty="0" smtClean="0"/>
              <a:t>And you for your attention.</a:t>
            </a:r>
          </a:p>
          <a:p>
            <a:pPr lvl="1">
              <a:buFont typeface="Arial" pitchFamily="34" charset="0"/>
              <a:buChar char="•"/>
            </a:pPr>
            <a:endParaRPr lang="en-US" baseline="0" dirty="0" smtClean="0"/>
          </a:p>
          <a:p>
            <a:pPr lvl="0">
              <a:buFont typeface="Arial" pitchFamily="34" charset="0"/>
              <a:buNone/>
            </a:pPr>
            <a:r>
              <a:rPr lang="en-US" baseline="0" smtClean="0"/>
              <a:t>Any questions?</a:t>
            </a:r>
          </a:p>
        </p:txBody>
      </p:sp>
      <p:sp>
        <p:nvSpPr>
          <p:cNvPr id="4" name="Slide Number Placeholder 3"/>
          <p:cNvSpPr>
            <a:spLocks noGrp="1"/>
          </p:cNvSpPr>
          <p:nvPr>
            <p:ph type="sldNum" sz="quarter" idx="10"/>
          </p:nvPr>
        </p:nvSpPr>
        <p:spPr/>
        <p:txBody>
          <a:bodyPr/>
          <a:lstStyle/>
          <a:p>
            <a:fld id="{FBF56BD3-DC94-40C0-BB23-9249ADEAE411}"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The objective of the </a:t>
            </a:r>
            <a:r>
              <a:rPr lang="en-US" b="1" dirty="0" smtClean="0">
                <a:solidFill>
                  <a:srgbClr val="FFFF00"/>
                </a:solidFill>
              </a:rPr>
              <a:t>Phase 1 PASIN Pilot</a:t>
            </a:r>
            <a:r>
              <a:rPr lang="en-US" dirty="0" smtClean="0">
                <a:solidFill>
                  <a:srgbClr val="FFFF00"/>
                </a:solidFill>
              </a:rPr>
              <a:t> </a:t>
            </a:r>
            <a:r>
              <a:rPr lang="en-US" dirty="0" smtClean="0"/>
              <a:t>effort was to test the construction portion of the overall Asphalt Pavement Delivery Process during the </a:t>
            </a:r>
            <a:r>
              <a:rPr lang="en-US" dirty="0" smtClean="0">
                <a:solidFill>
                  <a:srgbClr val="FFFF00"/>
                </a:solidFill>
              </a:rPr>
              <a:t>2007 </a:t>
            </a:r>
            <a:r>
              <a:rPr lang="en-US" dirty="0" smtClean="0"/>
              <a:t>construction season. </a:t>
            </a:r>
          </a:p>
          <a:p>
            <a:pPr eaLnBrk="1" hangingPunct="1">
              <a:spcBef>
                <a:spcPct val="0"/>
              </a:spcBef>
            </a:pPr>
            <a:endParaRPr lang="en-US" dirty="0" smtClean="0"/>
          </a:p>
          <a:p>
            <a:pPr eaLnBrk="1" hangingPunct="1">
              <a:spcBef>
                <a:spcPct val="0"/>
              </a:spcBef>
            </a:pPr>
            <a:r>
              <a:rPr lang="en-US" dirty="0" smtClean="0"/>
              <a:t>This effort continued with </a:t>
            </a:r>
            <a:r>
              <a:rPr lang="en-US" b="1" dirty="0" smtClean="0">
                <a:solidFill>
                  <a:srgbClr val="FFFF00"/>
                </a:solidFill>
              </a:rPr>
              <a:t>Phase 2 PASIN Pilots</a:t>
            </a:r>
            <a:r>
              <a:rPr lang="en-US" dirty="0" smtClean="0"/>
              <a:t>, applying lessons learned from the 2007 to projects in the </a:t>
            </a:r>
            <a:r>
              <a:rPr lang="en-US" dirty="0" smtClean="0">
                <a:solidFill>
                  <a:srgbClr val="FFFF00"/>
                </a:solidFill>
              </a:rPr>
              <a:t>2008</a:t>
            </a:r>
            <a:r>
              <a:rPr lang="en-US" dirty="0" smtClean="0"/>
              <a:t> construction season.</a:t>
            </a:r>
          </a:p>
          <a:p>
            <a:pPr eaLnBrk="1" hangingPunct="1">
              <a:spcBef>
                <a:spcPct val="0"/>
              </a:spcBef>
            </a:pPr>
            <a:endParaRPr lang="en-US" dirty="0" smtClean="0"/>
          </a:p>
          <a:p>
            <a:pPr eaLnBrk="1" hangingPunct="1">
              <a:spcBef>
                <a:spcPct val="0"/>
              </a:spcBef>
            </a:pPr>
            <a:r>
              <a:rPr lang="en-US" dirty="0" smtClean="0"/>
              <a:t>PASIN implementation requirements were compensated through a Special Provision which detailed the PASIN quality management system requirements.</a:t>
            </a:r>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The PASIN Projects in Schuylkill and Jefferson Counties in 2007 resulted in preliminary implementation of key Quality Management System (QMS) requirements. </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buFontTx/>
              <a:buChar char="•"/>
            </a:pPr>
            <a:r>
              <a:rPr lang="en-US" dirty="0" smtClean="0"/>
              <a:t>The contractors developed a plan for implementing Quality Management System, and Best Practices for production and paving processes. </a:t>
            </a:r>
          </a:p>
          <a:p>
            <a:pPr eaLnBrk="1" hangingPunct="1">
              <a:spcBef>
                <a:spcPct val="0"/>
              </a:spcBef>
              <a:buFontTx/>
              <a:buChar char="•"/>
            </a:pPr>
            <a:r>
              <a:rPr lang="en-US" dirty="0" smtClean="0"/>
              <a:t>They implemented the Quality Management System during the paving of these projects</a:t>
            </a:r>
          </a:p>
          <a:p>
            <a:pPr eaLnBrk="1" hangingPunct="1">
              <a:spcBef>
                <a:spcPct val="0"/>
              </a:spcBef>
              <a:buFontTx/>
              <a:buChar char="•"/>
            </a:pPr>
            <a:r>
              <a:rPr lang="en-US" dirty="0" smtClean="0"/>
              <a:t>Internal and External Audits were also completed. </a:t>
            </a:r>
          </a:p>
          <a:p>
            <a:pPr eaLnBrk="1" hangingPunct="1">
              <a:spcBef>
                <a:spcPct val="0"/>
              </a:spcBef>
            </a:pPr>
            <a:endParaRPr lang="en-US" dirty="0" smtClean="0"/>
          </a:p>
          <a:p>
            <a:pPr eaLnBrk="1" hangingPunct="1">
              <a:spcBef>
                <a:spcPct val="0"/>
              </a:spcBef>
            </a:pPr>
            <a:r>
              <a:rPr lang="en-US" dirty="0" smtClean="0"/>
              <a:t>Overall, the PASIN Projects in Schuylkill and Jefferson Counties were considered successful in piloting the PASIN effort. The PASIN Core Team determined that implementation is possible on future projects and can result in improvements to asphalt production and paving operations. </a:t>
            </a:r>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dirty="0" smtClean="0"/>
              <a:t>In 2008 we intended to conduct 4 pilots.  The project selected for District 8-0 was postponed until 2009.  In District 10, a pilot project that was to link PASIN</a:t>
            </a:r>
            <a:r>
              <a:rPr lang="en-US" baseline="0" dirty="0" smtClean="0"/>
              <a:t> and a warranty specification was also postponed.</a:t>
            </a:r>
            <a:endParaRPr lang="en-US" dirty="0" smtClean="0"/>
          </a:p>
          <a:p>
            <a:pPr eaLnBrk="1" hangingPunct="1">
              <a:spcBef>
                <a:spcPct val="0"/>
              </a:spcBef>
            </a:pPr>
            <a:endParaRPr lang="en-US" dirty="0" smtClean="0"/>
          </a:p>
          <a:p>
            <a:pPr eaLnBrk="1" hangingPunct="1">
              <a:spcBef>
                <a:spcPct val="0"/>
              </a:spcBef>
            </a:pPr>
            <a:r>
              <a:rPr lang="en-US" dirty="0" smtClean="0"/>
              <a:t>We were able to move 2 projects forward in 2008, one each in District 3-0 and 12-0</a:t>
            </a:r>
          </a:p>
          <a:p>
            <a:pPr eaLnBrk="1" hangingPunct="1">
              <a:spcBef>
                <a:spcPct val="0"/>
              </a:spcBef>
            </a:pPr>
            <a:r>
              <a:rPr lang="en-US" dirty="0" smtClean="0"/>
              <a:t>PASIN found that the Lessons Learned from the Phase 1 pilots showed improvement in the implementation for the Phase 2 pilots.  </a:t>
            </a:r>
          </a:p>
          <a:p>
            <a:pPr eaLnBrk="1" hangingPunct="1">
              <a:spcBef>
                <a:spcPct val="0"/>
              </a:spcBef>
            </a:pPr>
            <a:r>
              <a:rPr lang="en-US" dirty="0" smtClean="0"/>
              <a:t>The PASIN team developed an implementation template and several documents to support the contractor’s quality management implementation plan.  </a:t>
            </a:r>
          </a:p>
          <a:p>
            <a:pPr marL="457200" lvl="2" eaLnBrk="1" hangingPunct="1">
              <a:spcBef>
                <a:spcPct val="0"/>
              </a:spcBef>
              <a:buFontTx/>
              <a:buNone/>
            </a:pPr>
            <a:endParaRPr lang="en-US" dirty="0" smtClean="0"/>
          </a:p>
          <a:p>
            <a:pPr marL="0" lvl="1" eaLnBrk="1" hangingPunct="1">
              <a:spcBef>
                <a:spcPct val="0"/>
              </a:spcBef>
              <a:buFontTx/>
              <a:buNone/>
            </a:pPr>
            <a:r>
              <a:rPr lang="en-US" dirty="0" smtClean="0"/>
              <a:t>In</a:t>
            </a:r>
            <a:r>
              <a:rPr lang="en-US" baseline="0" dirty="0" smtClean="0"/>
              <a:t> the </a:t>
            </a:r>
            <a:r>
              <a:rPr lang="en-US" dirty="0" smtClean="0"/>
              <a:t>District 3-0 Project,</a:t>
            </a:r>
          </a:p>
          <a:p>
            <a:pPr marL="457200" lvl="2" eaLnBrk="1" hangingPunct="1">
              <a:spcBef>
                <a:spcPct val="0"/>
              </a:spcBef>
              <a:buFont typeface="Arial" pitchFamily="34" charset="0"/>
              <a:buChar char="•"/>
            </a:pPr>
            <a:r>
              <a:rPr lang="en-US" dirty="0" smtClean="0"/>
              <a:t>management for the company found controlled documentation, internal audits and the closure to corrective actions beneficial.  </a:t>
            </a:r>
          </a:p>
          <a:p>
            <a:pPr marL="457200" lvl="2" eaLnBrk="1" hangingPunct="1">
              <a:spcBef>
                <a:spcPct val="0"/>
              </a:spcBef>
              <a:buFontTx/>
              <a:buChar char="•"/>
            </a:pPr>
            <a:r>
              <a:rPr lang="en-US" dirty="0" smtClean="0"/>
              <a:t>The quality manager took the time to understand the principles of a quality management system and was able to convey the information to management, field and plant personnel.</a:t>
            </a:r>
          </a:p>
          <a:p>
            <a:pPr marL="457200" lvl="2" eaLnBrk="1" hangingPunct="1">
              <a:spcBef>
                <a:spcPct val="0"/>
              </a:spcBef>
              <a:buFontTx/>
              <a:buChar char="•"/>
            </a:pPr>
            <a:r>
              <a:rPr lang="en-US" dirty="0" smtClean="0"/>
              <a:t>The company was able to integrate the quality management system elements</a:t>
            </a:r>
            <a:r>
              <a:rPr lang="en-US" baseline="0" dirty="0" smtClean="0"/>
              <a:t>, like their customer concern system </a:t>
            </a:r>
            <a:r>
              <a:rPr lang="en-US" dirty="0" smtClean="0"/>
              <a:t>that already existed in their organization,</a:t>
            </a:r>
            <a:r>
              <a:rPr lang="en-US" baseline="0" dirty="0" smtClean="0"/>
              <a:t> </a:t>
            </a:r>
            <a:r>
              <a:rPr lang="en-US" dirty="0" smtClean="0"/>
              <a:t>into their PASIN implementation.</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On the District 12-0 project,</a:t>
            </a:r>
          </a:p>
          <a:p>
            <a:pPr lvl="1" eaLnBrk="1" hangingPunct="1">
              <a:spcBef>
                <a:spcPct val="0"/>
              </a:spcBef>
              <a:buFontTx/>
              <a:buChar char="•"/>
            </a:pPr>
            <a:r>
              <a:rPr lang="en-US" dirty="0" smtClean="0"/>
              <a:t>the supplier was an independent entity .  A. </a:t>
            </a:r>
            <a:r>
              <a:rPr lang="en-US" dirty="0" err="1" smtClean="0"/>
              <a:t>Folino</a:t>
            </a:r>
            <a:r>
              <a:rPr lang="en-US" dirty="0" smtClean="0"/>
              <a:t> Inc. was the contractor and Hanson/Better Materials was the asphalt material supplier.  </a:t>
            </a:r>
          </a:p>
          <a:p>
            <a:pPr lvl="1" eaLnBrk="1" hangingPunct="1">
              <a:spcBef>
                <a:spcPct val="0"/>
              </a:spcBef>
              <a:buFontTx/>
              <a:buChar char="•"/>
            </a:pPr>
            <a:r>
              <a:rPr lang="en-US" dirty="0" smtClean="0"/>
              <a:t>In essence, two companies have now become familiar with PASIN implementation with one project.</a:t>
            </a:r>
          </a:p>
          <a:p>
            <a:pPr lvl="1" eaLnBrk="1" hangingPunct="1">
              <a:spcBef>
                <a:spcPct val="0"/>
              </a:spcBef>
              <a:buFontTx/>
              <a:buChar char="•"/>
            </a:pPr>
            <a:r>
              <a:rPr lang="en-US" dirty="0" smtClean="0"/>
              <a:t>PASIN implementation enabled better communication between supplier and contractor, as each identified a Quality Manager and a communication plan .</a:t>
            </a:r>
          </a:p>
          <a:p>
            <a:pPr lvl="1" eaLnBrk="1" hangingPunct="1">
              <a:spcBef>
                <a:spcPct val="0"/>
              </a:spcBef>
              <a:buFontTx/>
              <a:buChar char="•"/>
            </a:pPr>
            <a:r>
              <a:rPr lang="en-US" dirty="0" smtClean="0"/>
              <a:t>Additionally, PennDOT District staff found it easier to have one point of contact for customer complaints, corrective actions, etc.</a:t>
            </a:r>
          </a:p>
          <a:p>
            <a:pPr lvl="1" eaLnBrk="1" hangingPunct="1">
              <a:spcBef>
                <a:spcPct val="0"/>
              </a:spcBef>
              <a:buFontTx/>
              <a:buChar char="•"/>
            </a:pPr>
            <a:endParaRPr lang="en-US" dirty="0" smtClean="0"/>
          </a:p>
          <a:p>
            <a:pPr lvl="1" eaLnBrk="1" hangingPunct="1">
              <a:spcBef>
                <a:spcPct val="0"/>
              </a:spcBef>
              <a:buFontTx/>
              <a:buChar char="•"/>
            </a:pPr>
            <a:endParaRPr lang="en-US" dirty="0" smtClean="0"/>
          </a:p>
          <a:p>
            <a:pPr lvl="0" eaLnBrk="1" hangingPunct="1">
              <a:spcBef>
                <a:spcPct val="0"/>
              </a:spcBef>
              <a:buFontTx/>
              <a:buNone/>
            </a:pPr>
            <a:r>
              <a:rPr lang="en-US" dirty="0" smtClean="0"/>
              <a:t>Including the PASIN Special Provision raised the level of attention given to the projects.</a:t>
            </a:r>
          </a:p>
          <a:p>
            <a:endParaRPr lang="en-US" dirty="0" smtClean="0"/>
          </a:p>
        </p:txBody>
      </p:sp>
      <p:sp>
        <p:nvSpPr>
          <p:cNvPr id="4" name="Slide Number Placeholder 3"/>
          <p:cNvSpPr>
            <a:spLocks noGrp="1"/>
          </p:cNvSpPr>
          <p:nvPr>
            <p:ph type="sldNum" sz="quarter" idx="10"/>
          </p:nvPr>
        </p:nvSpPr>
        <p:spPr/>
        <p:txBody>
          <a:bodyPr/>
          <a:lstStyle/>
          <a:p>
            <a:fld id="{2BF9CA9F-4B2B-4A0F-AF99-5E2FF6AB85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basic principals of ISO 9000 apply</a:t>
            </a:r>
            <a:r>
              <a:rPr lang="en-US" baseline="0" dirty="0" smtClean="0"/>
              <a:t> in PASIN’s process.</a:t>
            </a:r>
          </a:p>
          <a:p>
            <a:pPr>
              <a:spcBef>
                <a:spcPct val="0"/>
              </a:spcBef>
            </a:pPr>
            <a:endParaRPr lang="en-US" baseline="0" dirty="0" smtClean="0"/>
          </a:p>
          <a:p>
            <a:pPr marL="228600" indent="-228600">
              <a:spcBef>
                <a:spcPct val="0"/>
              </a:spcBef>
              <a:buFont typeface="+mj-lt"/>
              <a:buAutoNum type="arabicPeriod"/>
            </a:pPr>
            <a:r>
              <a:rPr lang="en-US" baseline="0" dirty="0" smtClean="0"/>
              <a:t>Say what you do – the implementation plan is intended to do this.</a:t>
            </a:r>
          </a:p>
          <a:p>
            <a:pPr marL="228600" indent="-228600">
              <a:spcBef>
                <a:spcPct val="0"/>
              </a:spcBef>
              <a:buFont typeface="+mj-lt"/>
              <a:buAutoNum type="arabicPeriod"/>
            </a:pPr>
            <a:r>
              <a:rPr lang="en-US" baseline="0" dirty="0" smtClean="0"/>
              <a:t>Do what you say – training folks and applying the processes</a:t>
            </a:r>
          </a:p>
          <a:p>
            <a:pPr marL="228600" indent="-228600">
              <a:spcBef>
                <a:spcPct val="0"/>
              </a:spcBef>
              <a:buFont typeface="+mj-lt"/>
              <a:buAutoNum type="arabicPeriod"/>
            </a:pPr>
            <a:r>
              <a:rPr lang="en-US" baseline="0" dirty="0" smtClean="0"/>
              <a:t>Prove it – internal and external auditing</a:t>
            </a:r>
          </a:p>
          <a:p>
            <a:pPr marL="228600" indent="-228600">
              <a:spcBef>
                <a:spcPct val="0"/>
              </a:spcBef>
              <a:buFont typeface="+mj-lt"/>
              <a:buAutoNum type="arabicPeriod"/>
            </a:pPr>
            <a:r>
              <a:rPr lang="en-US" baseline="0" dirty="0" smtClean="0"/>
              <a:t>Improve it – by recording and tracking </a:t>
            </a:r>
            <a:r>
              <a:rPr lang="en-US" baseline="0" dirty="0" err="1" smtClean="0"/>
              <a:t>CPAR’s</a:t>
            </a:r>
            <a:r>
              <a:rPr lang="en-US" baseline="0" dirty="0" smtClean="0"/>
              <a:t> and the corrective measures they spark, we will continue the improvement loop</a:t>
            </a: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EF7C9-F06F-4BBF-BF05-29AD93B439D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spcBef>
                <a:spcPct val="0"/>
              </a:spcBef>
            </a:pPr>
            <a:r>
              <a:rPr lang="en-US" dirty="0" smtClean="0"/>
              <a:t>As part of the PASIN special provision, each contractor established an implementation plan for each of the following components of a quality management system</a:t>
            </a:r>
          </a:p>
          <a:p>
            <a:pPr eaLnBrk="1" hangingPunct="1">
              <a:spcBef>
                <a:spcPct val="0"/>
              </a:spcBef>
            </a:pPr>
            <a:endParaRPr lang="en-US" dirty="0" smtClean="0"/>
          </a:p>
          <a:p>
            <a:pPr eaLnBrk="1" hangingPunct="1">
              <a:spcBef>
                <a:spcPct val="0"/>
              </a:spcBef>
            </a:pPr>
            <a:r>
              <a:rPr lang="en-US" dirty="0" smtClean="0"/>
              <a:t>Systems were put in place to control documents.	</a:t>
            </a:r>
          </a:p>
          <a:p>
            <a:pPr eaLnBrk="1" hangingPunct="1">
              <a:spcBef>
                <a:spcPct val="0"/>
              </a:spcBef>
            </a:pPr>
            <a:endParaRPr lang="en-US" dirty="0" smtClean="0"/>
          </a:p>
          <a:p>
            <a:pPr eaLnBrk="1" hangingPunct="1">
              <a:spcBef>
                <a:spcPct val="0"/>
              </a:spcBef>
            </a:pPr>
            <a:r>
              <a:rPr lang="en-US" dirty="0" smtClean="0"/>
              <a:t>Records were maintained to provide evidence that the asphalt pavement delivery process and resulting projects met requirements. </a:t>
            </a:r>
          </a:p>
          <a:p>
            <a:pPr eaLnBrk="1" hangingPunct="1">
              <a:spcBef>
                <a:spcPct val="0"/>
              </a:spcBef>
            </a:pPr>
            <a:endParaRPr lang="en-US" dirty="0" smtClean="0"/>
          </a:p>
          <a:p>
            <a:pPr eaLnBrk="1" hangingPunct="1">
              <a:spcBef>
                <a:spcPct val="0"/>
              </a:spcBef>
            </a:pPr>
            <a:r>
              <a:rPr lang="en-US" dirty="0" smtClean="0"/>
              <a:t>They had to recognize and record non-conformances and take corrective actions	</a:t>
            </a:r>
          </a:p>
          <a:p>
            <a:pPr eaLnBrk="1" hangingPunct="1">
              <a:spcBef>
                <a:spcPct val="0"/>
              </a:spcBef>
            </a:pPr>
            <a:endParaRPr lang="en-US" dirty="0" smtClean="0"/>
          </a:p>
          <a:p>
            <a:pPr eaLnBrk="1" hangingPunct="1">
              <a:spcBef>
                <a:spcPct val="0"/>
              </a:spcBef>
            </a:pPr>
            <a:r>
              <a:rPr lang="en-US" dirty="0" smtClean="0"/>
              <a:t>Processes were put in place to identify and correct customer complaints and concerns.	</a:t>
            </a:r>
          </a:p>
          <a:p>
            <a:pPr eaLnBrk="1" hangingPunct="1">
              <a:spcBef>
                <a:spcPct val="0"/>
              </a:spcBef>
            </a:pPr>
            <a:endParaRPr lang="en-US" dirty="0" smtClean="0"/>
          </a:p>
          <a:p>
            <a:pPr eaLnBrk="1" hangingPunct="1">
              <a:spcBef>
                <a:spcPct val="0"/>
              </a:spcBef>
            </a:pPr>
            <a:r>
              <a:rPr lang="en-US" dirty="0" smtClean="0"/>
              <a:t>When corrective or preventative action was deemed</a:t>
            </a:r>
            <a:r>
              <a:rPr lang="en-US" baseline="0" dirty="0" smtClean="0"/>
              <a:t> necessary, the issues and results were tracked and reported.</a:t>
            </a:r>
            <a:r>
              <a:rPr lang="en-US" dirty="0" smtClean="0"/>
              <a:t>	</a:t>
            </a:r>
          </a:p>
          <a:p>
            <a:pPr eaLnBrk="1" hangingPunct="1">
              <a:spcBef>
                <a:spcPct val="0"/>
              </a:spcBef>
            </a:pPr>
            <a:endParaRPr lang="en-US" dirty="0" smtClean="0"/>
          </a:p>
          <a:p>
            <a:pPr eaLnBrk="1" hangingPunct="1">
              <a:spcBef>
                <a:spcPct val="0"/>
              </a:spcBef>
            </a:pPr>
            <a:r>
              <a:rPr lang="en-US" dirty="0" smtClean="0"/>
              <a:t>The contractor’s folks</a:t>
            </a:r>
            <a:r>
              <a:rPr lang="en-US" baseline="0" dirty="0" smtClean="0"/>
              <a:t> were trained to audit their processes to verify that their plans were being implemented properly.</a:t>
            </a:r>
            <a:r>
              <a:rPr lang="en-US" dirty="0" smtClean="0"/>
              <a:t>	</a:t>
            </a:r>
          </a:p>
          <a:p>
            <a:pPr eaLnBrk="1" hangingPunct="1">
              <a:spcBef>
                <a:spcPct val="0"/>
              </a:spcBef>
            </a:pPr>
            <a:endParaRPr lang="en-US" dirty="0" smtClean="0"/>
          </a:p>
          <a:p>
            <a:pPr eaLnBrk="1" hangingPunct="1">
              <a:spcBef>
                <a:spcPct val="0"/>
              </a:spcBef>
            </a:pPr>
            <a:r>
              <a:rPr lang="en-US" dirty="0" smtClean="0"/>
              <a:t>And, management</a:t>
            </a:r>
            <a:r>
              <a:rPr lang="en-US" baseline="0" dirty="0" smtClean="0"/>
              <a:t> Review meetings were held to communicate progress and corrective measures, and to solidify direction.</a:t>
            </a:r>
            <a:endParaRPr lang="en-US" dirty="0" smtClean="0"/>
          </a:p>
          <a:p>
            <a:pPr eaLnBrk="1" hangingPunct="1">
              <a:spcBef>
                <a:spcPct val="0"/>
              </a:spcBef>
            </a:pPr>
            <a:r>
              <a:rPr lang="en-US" dirty="0" smtClean="0"/>
              <a:t>	</a:t>
            </a:r>
          </a:p>
          <a:p>
            <a:endParaRPr lang="en-US" dirty="0"/>
          </a:p>
        </p:txBody>
      </p:sp>
      <p:sp>
        <p:nvSpPr>
          <p:cNvPr id="4" name="Slide Number Placeholder 3"/>
          <p:cNvSpPr>
            <a:spLocks noGrp="1"/>
          </p:cNvSpPr>
          <p:nvPr>
            <p:ph type="sldNum" sz="quarter" idx="10"/>
          </p:nvPr>
        </p:nvSpPr>
        <p:spPr/>
        <p:txBody>
          <a:bodyPr/>
          <a:lstStyle/>
          <a:p>
            <a:fld id="{2BF9CA9F-4B2B-4A0F-AF99-5E2FF6AB85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Support for the effort</a:t>
            </a:r>
            <a:r>
              <a:rPr lang="en-US" baseline="0" dirty="0" smtClean="0"/>
              <a:t> at the top of the organization drives success.</a:t>
            </a:r>
          </a:p>
          <a:p>
            <a:pPr>
              <a:spcBef>
                <a:spcPct val="0"/>
              </a:spcBef>
            </a:pPr>
            <a:endParaRPr lang="en-US" baseline="0" dirty="0" smtClean="0"/>
          </a:p>
          <a:p>
            <a:pPr>
              <a:spcBef>
                <a:spcPct val="0"/>
              </a:spcBef>
            </a:pPr>
            <a:r>
              <a:rPr lang="en-US" baseline="0" dirty="0" smtClean="0"/>
              <a:t>Top management is keenly interested in the efficiency and effectiveness of their operations.</a:t>
            </a:r>
          </a:p>
          <a:p>
            <a:pPr>
              <a:spcBef>
                <a:spcPct val="0"/>
              </a:spcBef>
            </a:pPr>
            <a:endParaRPr lang="en-US" baseline="0" dirty="0" smtClean="0"/>
          </a:p>
          <a:p>
            <a:pPr>
              <a:spcBef>
                <a:spcPct val="0"/>
              </a:spcBef>
            </a:pPr>
            <a:r>
              <a:rPr lang="en-US" baseline="0" dirty="0" smtClean="0"/>
              <a:t>PASIN gives them tools to understand the status of these factors, and the improvement mechanisms that their folks have in play.</a:t>
            </a:r>
          </a:p>
          <a:p>
            <a:pPr>
              <a:spcBef>
                <a:spcPct val="0"/>
              </a:spcBef>
            </a:pPr>
            <a:endParaRPr lang="en-US" baseline="0" dirty="0" smtClean="0"/>
          </a:p>
          <a:p>
            <a:pPr>
              <a:spcBef>
                <a:spcPct val="0"/>
              </a:spcBef>
            </a:pPr>
            <a:r>
              <a:rPr lang="en-US" baseline="0" dirty="0" smtClean="0"/>
              <a:t>The Quality Manager was the focal point of the implementation, but they did not do it alone.  The PASIN and company internal teams share the load and aid in the effort.</a:t>
            </a: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795420-E49B-4DC5-AAA6-D2D0DB3894A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review the contract requirements, emphasizing the 408 acceptance process</a:t>
            </a:r>
            <a:r>
              <a:rPr lang="en-US" baseline="0" dirty="0" smtClean="0"/>
              <a:t> and the expected PASIN outputs</a:t>
            </a:r>
          </a:p>
          <a:p>
            <a:endParaRPr lang="en-US" baseline="0" dirty="0" smtClean="0"/>
          </a:p>
          <a:p>
            <a:r>
              <a:rPr lang="en-US" baseline="0" dirty="0" smtClean="0"/>
              <a:t>Next we go over the responsibilities of the Quality Manager, and ensure that this person will have the authority to implement the process.</a:t>
            </a:r>
          </a:p>
          <a:p>
            <a:r>
              <a:rPr lang="en-US" baseline="0" dirty="0" smtClean="0"/>
              <a:t>The Quality Manager is the link between management and the process, and guides the field and plant through the process.</a:t>
            </a:r>
          </a:p>
          <a:p>
            <a:endParaRPr lang="en-US" baseline="0" dirty="0" smtClean="0"/>
          </a:p>
        </p:txBody>
      </p:sp>
      <p:sp>
        <p:nvSpPr>
          <p:cNvPr id="4" name="Slide Number Placeholder 3"/>
          <p:cNvSpPr>
            <a:spLocks noGrp="1"/>
          </p:cNvSpPr>
          <p:nvPr>
            <p:ph type="sldNum" sz="quarter" idx="10"/>
          </p:nvPr>
        </p:nvSpPr>
        <p:spPr/>
        <p:txBody>
          <a:bodyPr/>
          <a:lstStyle/>
          <a:p>
            <a:fld id="{2BF9CA9F-4B2B-4A0F-AF99-5E2FF6AB855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ltGray">
          <a:xfrm>
            <a:off x="457200" y="228600"/>
            <a:ext cx="8229600" cy="914400"/>
          </a:xfrm>
          <a:prstGeom prst="rect">
            <a:avLst/>
          </a:prstGeom>
          <a:solidFill>
            <a:srgbClr val="132356"/>
          </a:solidFill>
          <a:ln w="9525">
            <a:noFill/>
            <a:miter lim="800000"/>
            <a:headEnd/>
            <a:tailEnd/>
          </a:ln>
          <a:effectLst/>
        </p:spPr>
        <p:txBody>
          <a:bodyPr wrap="none" anchor="ctr"/>
          <a:lstStyle/>
          <a:p>
            <a:endParaRPr lang="en-US"/>
          </a:p>
        </p:txBody>
      </p:sp>
      <p:sp>
        <p:nvSpPr>
          <p:cNvPr id="9219" name="Rectangle 3"/>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smtClean="0"/>
              <a:t>Click to edit Master title style</a:t>
            </a:r>
            <a:endParaRPr lang="en-US"/>
          </a:p>
        </p:txBody>
      </p:sp>
      <p:sp>
        <p:nvSpPr>
          <p:cNvPr id="9220" name="Rectangle 4"/>
          <p:cNvSpPr>
            <a:spLocks noGrp="1" noChangeArrowheads="1"/>
          </p:cNvSpPr>
          <p:nvPr>
            <p:ph type="subTitle" idx="1"/>
          </p:nvPr>
        </p:nvSpPr>
        <p:spPr>
          <a:xfrm>
            <a:off x="1371600" y="3886200"/>
            <a:ext cx="6400800" cy="1752600"/>
          </a:xfrm>
        </p:spPr>
        <p:txBody>
          <a:bodyPr/>
          <a:lstStyle>
            <a:lvl1pPr marL="0" indent="0" algn="ctr">
              <a:buFontTx/>
              <a:buNone/>
              <a:defRPr sz="2000"/>
            </a:lvl1pPr>
          </a:lstStyle>
          <a:p>
            <a:r>
              <a:rPr lang="en-US" smtClean="0"/>
              <a:t>Click to edit Master subtitle style</a:t>
            </a:r>
            <a:endParaRPr lang="en-US"/>
          </a:p>
        </p:txBody>
      </p:sp>
      <p:sp>
        <p:nvSpPr>
          <p:cNvPr id="9221" name="Rectangle 5"/>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9223" name="Rectangle 7"/>
          <p:cNvSpPr>
            <a:spLocks noChangeArrowheads="1"/>
          </p:cNvSpPr>
          <p:nvPr/>
        </p:nvSpPr>
        <p:spPr bwMode="auto">
          <a:xfrm>
            <a:off x="457200" y="1219200"/>
            <a:ext cx="8229600" cy="228600"/>
          </a:xfrm>
          <a:prstGeom prst="rect">
            <a:avLst/>
          </a:prstGeom>
          <a:solidFill>
            <a:srgbClr val="9EA1BD"/>
          </a:solidFill>
          <a:ln w="9525">
            <a:noFill/>
            <a:miter lim="800000"/>
            <a:headEnd/>
            <a:tailEnd/>
          </a:ln>
          <a:effectLst/>
        </p:spPr>
        <p:txBody>
          <a:bodyPr wrap="none" anchor="ctr"/>
          <a:lstStyle/>
          <a:p>
            <a:endParaRPr lang="en-US"/>
          </a:p>
        </p:txBody>
      </p:sp>
      <p:pic>
        <p:nvPicPr>
          <p:cNvPr id="9224" name="Picture 8" descr="2008PennDOTColorLogoClear"/>
          <p:cNvPicPr>
            <a:picLocks noChangeAspect="1" noChangeArrowheads="1"/>
          </p:cNvPicPr>
          <p:nvPr/>
        </p:nvPicPr>
        <p:blipFill>
          <a:blip r:embed="rId2"/>
          <a:srcRect/>
          <a:stretch>
            <a:fillRect/>
          </a:stretch>
        </p:blipFill>
        <p:spPr bwMode="auto">
          <a:xfrm>
            <a:off x="6096000" y="5810250"/>
            <a:ext cx="2590800" cy="666750"/>
          </a:xfrm>
          <a:prstGeom prst="rect">
            <a:avLst/>
          </a:prstGeom>
          <a:noFill/>
        </p:spPr>
      </p:pic>
      <p:sp>
        <p:nvSpPr>
          <p:cNvPr id="9225" name="Text Box 9"/>
          <p:cNvSpPr txBox="1">
            <a:spLocks noChangeArrowheads="1"/>
          </p:cNvSpPr>
          <p:nvPr/>
        </p:nvSpPr>
        <p:spPr bwMode="auto">
          <a:xfrm>
            <a:off x="6781800" y="6384925"/>
            <a:ext cx="1981200" cy="228600"/>
          </a:xfrm>
          <a:prstGeom prst="rect">
            <a:avLst/>
          </a:prstGeom>
          <a:noFill/>
          <a:ln w="9525">
            <a:noFill/>
            <a:miter lim="800000"/>
            <a:headEnd/>
            <a:tailEnd/>
          </a:ln>
          <a:effectLst/>
        </p:spPr>
        <p:txBody>
          <a:bodyPr>
            <a:spAutoFit/>
          </a:bodyPr>
          <a:lstStyle/>
          <a:p>
            <a:pPr>
              <a:spcBef>
                <a:spcPct val="50000"/>
              </a:spcBef>
            </a:pPr>
            <a:r>
              <a:rPr lang="en-US" sz="900">
                <a:solidFill>
                  <a:srgbClr val="9EA1BD"/>
                </a:solidFill>
                <a:latin typeface="Verdana" pitchFamily="34" charset="0"/>
              </a:rPr>
              <a:t>www.dot.state.pa.us</a:t>
            </a:r>
            <a:endParaRPr lang="en-US" sz="900">
              <a:latin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5C47C4F-CB30-4D83-A990-9A11095D81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EA4A4FE-4FBF-4E48-A291-842DBDD88DB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05E90F3-7AC0-4177-8624-9A550BF6D12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3B27555-1FFD-4654-A924-1F66E408D2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1B041AE-A470-4F21-AE01-D1B4993B72F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2A95FFC1-0A65-4F7D-8820-760BF462A3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F887A3A6-804C-4DBE-89FC-5FF913D90E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9FF2BB4-D983-4D4A-940A-8E4D1663F6E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17742B5-DAF8-4DCE-8F9C-D3CF616BDB2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5E21CE9-C5B9-4F14-9CF9-208607575B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ltGray">
          <a:xfrm>
            <a:off x="457200" y="228600"/>
            <a:ext cx="8229600" cy="914400"/>
          </a:xfrm>
          <a:prstGeom prst="rect">
            <a:avLst/>
          </a:prstGeom>
          <a:solidFill>
            <a:srgbClr val="132356"/>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57200" y="2286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35814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63197ADB-4BBA-42FE-B2C1-495F3C4E2A4E}" type="slidenum">
              <a:rPr lang="en-US"/>
              <a:pPr/>
              <a:t>‹#›</a:t>
            </a:fld>
            <a:endParaRPr lang="en-US"/>
          </a:p>
        </p:txBody>
      </p:sp>
      <p:sp>
        <p:nvSpPr>
          <p:cNvPr id="1034" name="Rectangle 10"/>
          <p:cNvSpPr>
            <a:spLocks noChangeArrowheads="1"/>
          </p:cNvSpPr>
          <p:nvPr/>
        </p:nvSpPr>
        <p:spPr bwMode="auto">
          <a:xfrm>
            <a:off x="457200" y="1219200"/>
            <a:ext cx="8229600" cy="228600"/>
          </a:xfrm>
          <a:prstGeom prst="rect">
            <a:avLst/>
          </a:prstGeom>
          <a:solidFill>
            <a:srgbClr val="9EA1BD"/>
          </a:solidFill>
          <a:ln w="9525">
            <a:noFill/>
            <a:miter lim="800000"/>
            <a:headEnd/>
            <a:tailEnd/>
          </a:ln>
          <a:effectLst/>
        </p:spPr>
        <p:txBody>
          <a:bodyPr wrap="none" anchor="ctr"/>
          <a:lstStyle/>
          <a:p>
            <a:endParaRPr lang="en-US"/>
          </a:p>
        </p:txBody>
      </p:sp>
      <p:pic>
        <p:nvPicPr>
          <p:cNvPr id="1035" name="Picture 11" descr="2008PennDOTColorLogoClear"/>
          <p:cNvPicPr>
            <a:picLocks noChangeAspect="1" noChangeArrowheads="1"/>
          </p:cNvPicPr>
          <p:nvPr/>
        </p:nvPicPr>
        <p:blipFill>
          <a:blip r:embed="rId13"/>
          <a:srcRect/>
          <a:stretch>
            <a:fillRect/>
          </a:stretch>
        </p:blipFill>
        <p:spPr bwMode="auto">
          <a:xfrm>
            <a:off x="6096000" y="5810250"/>
            <a:ext cx="2590800" cy="666750"/>
          </a:xfrm>
          <a:prstGeom prst="rect">
            <a:avLst/>
          </a:prstGeom>
          <a:noFill/>
        </p:spPr>
      </p:pic>
      <p:sp>
        <p:nvSpPr>
          <p:cNvPr id="1036" name="Text Box 12"/>
          <p:cNvSpPr txBox="1">
            <a:spLocks noChangeArrowheads="1"/>
          </p:cNvSpPr>
          <p:nvPr/>
        </p:nvSpPr>
        <p:spPr bwMode="auto">
          <a:xfrm>
            <a:off x="6781800" y="6400800"/>
            <a:ext cx="1981200" cy="228600"/>
          </a:xfrm>
          <a:prstGeom prst="rect">
            <a:avLst/>
          </a:prstGeom>
          <a:noFill/>
          <a:ln w="9525">
            <a:noFill/>
            <a:miter lim="800000"/>
            <a:headEnd/>
            <a:tailEnd/>
          </a:ln>
          <a:effectLst/>
        </p:spPr>
        <p:txBody>
          <a:bodyPr>
            <a:spAutoFit/>
          </a:bodyPr>
          <a:lstStyle/>
          <a:p>
            <a:pPr>
              <a:spcBef>
                <a:spcPct val="50000"/>
              </a:spcBef>
            </a:pPr>
            <a:r>
              <a:rPr lang="en-US" sz="900">
                <a:solidFill>
                  <a:srgbClr val="9EA1BD"/>
                </a:solidFill>
                <a:latin typeface="Verdana" pitchFamily="34" charset="0"/>
              </a:rPr>
              <a:t>www.dot.state.pa.us</a:t>
            </a:r>
            <a:endParaRPr lang="en-US" sz="90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Verdana" pitchFamily="34" charset="0"/>
        </a:defRPr>
      </a:lvl2pPr>
      <a:lvl3pPr algn="l" rtl="0" eaLnBrk="1" fontAlgn="base" hangingPunct="1">
        <a:spcBef>
          <a:spcPct val="0"/>
        </a:spcBef>
        <a:spcAft>
          <a:spcPct val="0"/>
        </a:spcAft>
        <a:defRPr sz="2800">
          <a:solidFill>
            <a:schemeClr val="bg1"/>
          </a:solidFill>
          <a:latin typeface="Verdana" pitchFamily="34" charset="0"/>
        </a:defRPr>
      </a:lvl3pPr>
      <a:lvl4pPr algn="l" rtl="0" eaLnBrk="1" fontAlgn="base" hangingPunct="1">
        <a:spcBef>
          <a:spcPct val="0"/>
        </a:spcBef>
        <a:spcAft>
          <a:spcPct val="0"/>
        </a:spcAft>
        <a:defRPr sz="2800">
          <a:solidFill>
            <a:schemeClr val="bg1"/>
          </a:solidFill>
          <a:latin typeface="Verdana" pitchFamily="34" charset="0"/>
        </a:defRPr>
      </a:lvl4pPr>
      <a:lvl5pPr algn="l" rtl="0" eaLnBrk="1" fontAlgn="base" hangingPunct="1">
        <a:spcBef>
          <a:spcPct val="0"/>
        </a:spcBef>
        <a:spcAft>
          <a:spcPct val="0"/>
        </a:spcAft>
        <a:defRPr sz="2800">
          <a:solidFill>
            <a:schemeClr val="bg1"/>
          </a:solidFill>
          <a:latin typeface="Verdana" pitchFamily="34" charset="0"/>
        </a:defRPr>
      </a:lvl5pPr>
      <a:lvl6pPr marL="457200" algn="l" rtl="0" eaLnBrk="1" fontAlgn="base" hangingPunct="1">
        <a:spcBef>
          <a:spcPct val="0"/>
        </a:spcBef>
        <a:spcAft>
          <a:spcPct val="0"/>
        </a:spcAft>
        <a:defRPr sz="2800">
          <a:solidFill>
            <a:schemeClr val="bg1"/>
          </a:solidFill>
          <a:latin typeface="Verdana" pitchFamily="34" charset="0"/>
        </a:defRPr>
      </a:lvl6pPr>
      <a:lvl7pPr marL="914400" algn="l" rtl="0" eaLnBrk="1" fontAlgn="base" hangingPunct="1">
        <a:spcBef>
          <a:spcPct val="0"/>
        </a:spcBef>
        <a:spcAft>
          <a:spcPct val="0"/>
        </a:spcAft>
        <a:defRPr sz="2800">
          <a:solidFill>
            <a:schemeClr val="bg1"/>
          </a:solidFill>
          <a:latin typeface="Verdana" pitchFamily="34" charset="0"/>
        </a:defRPr>
      </a:lvl7pPr>
      <a:lvl8pPr marL="1371600" algn="l" rtl="0" eaLnBrk="1" fontAlgn="base" hangingPunct="1">
        <a:spcBef>
          <a:spcPct val="0"/>
        </a:spcBef>
        <a:spcAft>
          <a:spcPct val="0"/>
        </a:spcAft>
        <a:defRPr sz="2800">
          <a:solidFill>
            <a:schemeClr val="bg1"/>
          </a:solidFill>
          <a:latin typeface="Verdana" pitchFamily="34" charset="0"/>
        </a:defRPr>
      </a:lvl8pPr>
      <a:lvl9pPr marL="1828800" algn="l" rtl="0" eaLnBrk="1" fontAlgn="base" hangingPunct="1">
        <a:spcBef>
          <a:spcPct val="0"/>
        </a:spcBef>
        <a:spcAft>
          <a:spcPct val="0"/>
        </a:spcAft>
        <a:defRPr sz="28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381000" y="5181600"/>
            <a:ext cx="6400800" cy="1752600"/>
          </a:xfrm>
        </p:spPr>
        <p:txBody>
          <a:bodyPr/>
          <a:lstStyle/>
          <a:p>
            <a:pPr algn="l" eaLnBrk="1" hangingPunct="1">
              <a:spcBef>
                <a:spcPct val="0"/>
              </a:spcBef>
            </a:pPr>
            <a:r>
              <a:rPr lang="en-US" sz="2800" dirty="0" smtClean="0"/>
              <a:t>Pilot Project Report</a:t>
            </a:r>
          </a:p>
        </p:txBody>
      </p:sp>
      <p:pic>
        <p:nvPicPr>
          <p:cNvPr id="8196" name="Picture 6" descr="C:\Documents and Settings\gmcauley\Local Settings\Temporary Internet Files\Content.IE5\WX6VG167\MPj04014820000[1].jpg"/>
          <p:cNvPicPr>
            <a:picLocks noChangeAspect="1" noChangeArrowheads="1"/>
          </p:cNvPicPr>
          <p:nvPr/>
        </p:nvPicPr>
        <p:blipFill>
          <a:blip r:embed="rId3"/>
          <a:srcRect/>
          <a:stretch>
            <a:fillRect/>
          </a:stretch>
        </p:blipFill>
        <p:spPr bwMode="auto">
          <a:xfrm>
            <a:off x="4495801" y="1524000"/>
            <a:ext cx="3657600" cy="4208339"/>
          </a:xfrm>
          <a:prstGeom prst="rect">
            <a:avLst/>
          </a:prstGeom>
          <a:noFill/>
          <a:ln w="9525">
            <a:noFill/>
            <a:miter lim="800000"/>
            <a:headEnd/>
            <a:tailEnd/>
          </a:ln>
        </p:spPr>
      </p:pic>
      <p:sp>
        <p:nvSpPr>
          <p:cNvPr id="6" name="TextBox 5"/>
          <p:cNvSpPr txBox="1"/>
          <p:nvPr/>
        </p:nvSpPr>
        <p:spPr>
          <a:xfrm>
            <a:off x="381000" y="1431191"/>
            <a:ext cx="5867400" cy="3293209"/>
          </a:xfrm>
          <a:prstGeom prst="rect">
            <a:avLst/>
          </a:prstGeom>
          <a:noFill/>
        </p:spPr>
        <p:txBody>
          <a:bodyPr wrap="square" rtlCol="0">
            <a:spAutoFit/>
          </a:bodyPr>
          <a:lstStyle/>
          <a:p>
            <a:r>
              <a:rPr lang="en-US" sz="4000" dirty="0" smtClean="0">
                <a:solidFill>
                  <a:schemeClr val="tx2">
                    <a:satMod val="200000"/>
                  </a:schemeClr>
                </a:solidFill>
                <a:latin typeface="Consolas" pitchFamily="49" charset="0"/>
              </a:rPr>
              <a:t>PENNSYLVANIA</a:t>
            </a:r>
            <a:br>
              <a:rPr lang="en-US" sz="4000" dirty="0" smtClean="0">
                <a:solidFill>
                  <a:schemeClr val="tx2">
                    <a:satMod val="200000"/>
                  </a:schemeClr>
                </a:solidFill>
                <a:latin typeface="Consolas" pitchFamily="49" charset="0"/>
              </a:rPr>
            </a:br>
            <a:r>
              <a:rPr lang="en-US" sz="4000" dirty="0" smtClean="0">
                <a:solidFill>
                  <a:schemeClr val="tx2">
                    <a:satMod val="200000"/>
                  </a:schemeClr>
                </a:solidFill>
                <a:latin typeface="Consolas" pitchFamily="49" charset="0"/>
              </a:rPr>
              <a:t>ASPHALT</a:t>
            </a:r>
            <a:br>
              <a:rPr lang="en-US" sz="4000" dirty="0" smtClean="0">
                <a:solidFill>
                  <a:schemeClr val="tx2">
                    <a:satMod val="200000"/>
                  </a:schemeClr>
                </a:solidFill>
                <a:latin typeface="Consolas" pitchFamily="49" charset="0"/>
              </a:rPr>
            </a:br>
            <a:r>
              <a:rPr lang="en-US" sz="4000" dirty="0" smtClean="0">
                <a:solidFill>
                  <a:schemeClr val="tx2">
                    <a:satMod val="200000"/>
                  </a:schemeClr>
                </a:solidFill>
                <a:latin typeface="Consolas" pitchFamily="49" charset="0"/>
              </a:rPr>
              <a:t>IMPROVEMENT</a:t>
            </a:r>
            <a:br>
              <a:rPr lang="en-US" sz="4000" dirty="0" smtClean="0">
                <a:solidFill>
                  <a:schemeClr val="tx2">
                    <a:satMod val="200000"/>
                  </a:schemeClr>
                </a:solidFill>
                <a:latin typeface="Consolas" pitchFamily="49" charset="0"/>
              </a:rPr>
            </a:br>
            <a:r>
              <a:rPr lang="en-US" sz="4000" dirty="0" smtClean="0">
                <a:solidFill>
                  <a:schemeClr val="tx2">
                    <a:satMod val="200000"/>
                  </a:schemeClr>
                </a:solidFill>
                <a:latin typeface="Consolas" pitchFamily="49" charset="0"/>
              </a:rPr>
              <a:t>NETWORK</a:t>
            </a:r>
            <a:br>
              <a:rPr lang="en-US" sz="4000" dirty="0" smtClean="0">
                <a:solidFill>
                  <a:schemeClr val="tx2">
                    <a:satMod val="200000"/>
                  </a:schemeClr>
                </a:solidFill>
                <a:latin typeface="Consolas" pitchFamily="49" charset="0"/>
              </a:rPr>
            </a:br>
            <a:r>
              <a:rPr lang="en-US" sz="4800" dirty="0" smtClean="0">
                <a:solidFill>
                  <a:schemeClr val="tx2">
                    <a:satMod val="200000"/>
                  </a:schemeClr>
                </a:solidFill>
                <a:latin typeface="Consolas" pitchFamily="49" charset="0"/>
              </a:rPr>
              <a:t>(PASIN)</a:t>
            </a:r>
            <a:endParaRPr lang="en-US" sz="4000" dirty="0">
              <a:latin typeface="Consolas" pitchFamily="49"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fontAlgn="auto" hangingPunct="1">
              <a:spcAft>
                <a:spcPts val="0"/>
              </a:spcAft>
              <a:defRPr/>
            </a:pPr>
            <a:r>
              <a:rPr lang="en-US" dirty="0"/>
              <a:t>Process Overview</a:t>
            </a:r>
          </a:p>
        </p:txBody>
      </p:sp>
      <p:sp>
        <p:nvSpPr>
          <p:cNvPr id="15363" name="Rectangle 3"/>
          <p:cNvSpPr>
            <a:spLocks noGrp="1" noChangeArrowheads="1"/>
          </p:cNvSpPr>
          <p:nvPr>
            <p:ph idx="1"/>
          </p:nvPr>
        </p:nvSpPr>
        <p:spPr>
          <a:xfrm>
            <a:off x="152400" y="1981200"/>
            <a:ext cx="8686800" cy="5638800"/>
          </a:xfrm>
        </p:spPr>
        <p:txBody>
          <a:bodyPr/>
          <a:lstStyle/>
          <a:p>
            <a:pPr marL="609600" indent="-609600" eaLnBrk="1" hangingPunct="1">
              <a:lnSpc>
                <a:spcPct val="90000"/>
              </a:lnSpc>
            </a:pPr>
            <a:r>
              <a:rPr lang="en-US" sz="2800" b="1" dirty="0" smtClean="0"/>
              <a:t>Develop </a:t>
            </a:r>
            <a:r>
              <a:rPr lang="en-US" sz="2800" b="1" dirty="0" err="1" smtClean="0"/>
              <a:t>HMA</a:t>
            </a:r>
            <a:r>
              <a:rPr lang="en-US" sz="2800" b="1" dirty="0" smtClean="0"/>
              <a:t> Production &amp; Paving Plan</a:t>
            </a:r>
          </a:p>
          <a:p>
            <a:pPr marL="990600" lvl="1" indent="-533400" eaLnBrk="1" hangingPunct="1">
              <a:lnSpc>
                <a:spcPct val="90000"/>
              </a:lnSpc>
            </a:pPr>
            <a:r>
              <a:rPr lang="en-US" sz="2400" dirty="0" smtClean="0"/>
              <a:t>Incorporate the Production  Best Practices (74) </a:t>
            </a:r>
          </a:p>
          <a:p>
            <a:pPr marL="990600" lvl="1" indent="-533400" eaLnBrk="1" hangingPunct="1">
              <a:lnSpc>
                <a:spcPct val="90000"/>
              </a:lnSpc>
            </a:pPr>
            <a:r>
              <a:rPr lang="en-US" sz="2400" dirty="0" smtClean="0"/>
              <a:t>Incorporate the Paving Best Practices (42) </a:t>
            </a:r>
          </a:p>
          <a:p>
            <a:pPr marL="990600" lvl="1" indent="-533400" eaLnBrk="1" hangingPunct="1">
              <a:lnSpc>
                <a:spcPct val="90000"/>
              </a:lnSpc>
            </a:pPr>
            <a:r>
              <a:rPr lang="en-US" sz="2400" dirty="0" smtClean="0"/>
              <a:t>Establish methods to monitor the key controls</a:t>
            </a:r>
          </a:p>
          <a:p>
            <a:pPr marL="990600" lvl="1" indent="-533400" eaLnBrk="1" hangingPunct="1">
              <a:lnSpc>
                <a:spcPct val="90000"/>
              </a:lnSpc>
            </a:pPr>
            <a:r>
              <a:rPr lang="en-US" sz="2400" dirty="0" smtClean="0"/>
              <a:t>Incorporate capturing metrics data </a:t>
            </a:r>
          </a:p>
          <a:p>
            <a:pPr marL="990600" lvl="1" indent="-533400" eaLnBrk="1" hangingPunct="1">
              <a:lnSpc>
                <a:spcPct val="90000"/>
              </a:lnSpc>
            </a:pPr>
            <a:r>
              <a:rPr lang="en-US" sz="2400" dirty="0" smtClean="0"/>
              <a:t>Address the Quality Management System Components</a:t>
            </a:r>
            <a:endParaRPr lang="en-US" sz="24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fontAlgn="auto" hangingPunct="1">
              <a:spcAft>
                <a:spcPts val="0"/>
              </a:spcAft>
              <a:defRPr/>
            </a:pPr>
            <a:r>
              <a:rPr lang="en-US" dirty="0"/>
              <a:t>Process Overview</a:t>
            </a:r>
          </a:p>
        </p:txBody>
      </p:sp>
      <p:sp>
        <p:nvSpPr>
          <p:cNvPr id="16387" name="Rectangle 3"/>
          <p:cNvSpPr>
            <a:spLocks noGrp="1" noChangeArrowheads="1"/>
          </p:cNvSpPr>
          <p:nvPr>
            <p:ph idx="1"/>
          </p:nvPr>
        </p:nvSpPr>
        <p:spPr>
          <a:xfrm>
            <a:off x="228600" y="1676400"/>
            <a:ext cx="8534400" cy="4876800"/>
          </a:xfrm>
        </p:spPr>
        <p:txBody>
          <a:bodyPr/>
          <a:lstStyle/>
          <a:p>
            <a:pPr marL="609600" indent="-609600" eaLnBrk="1" hangingPunct="1"/>
            <a:r>
              <a:rPr lang="en-US" sz="2800" b="1" dirty="0" smtClean="0"/>
              <a:t>Establish a Management Review Team</a:t>
            </a:r>
          </a:p>
          <a:p>
            <a:pPr marL="609600" indent="-609600" eaLnBrk="1" hangingPunct="1"/>
            <a:endParaRPr lang="en-US" sz="2800" b="1" dirty="0" smtClean="0"/>
          </a:p>
          <a:p>
            <a:pPr marL="609600" indent="-609600" eaLnBrk="1" hangingPunct="1"/>
            <a:r>
              <a:rPr lang="en-US" sz="2800" b="1" dirty="0" smtClean="0"/>
              <a:t>Implement </a:t>
            </a:r>
            <a:r>
              <a:rPr lang="en-US" sz="2800" b="1" dirty="0" err="1" smtClean="0"/>
              <a:t>HMA</a:t>
            </a:r>
            <a:r>
              <a:rPr lang="en-US" sz="2800" b="1" dirty="0" smtClean="0"/>
              <a:t> Production and Paving Plan</a:t>
            </a:r>
          </a:p>
          <a:p>
            <a:pPr marL="990600" lvl="1" indent="-533400" eaLnBrk="1" hangingPunct="1"/>
            <a:r>
              <a:rPr lang="en-US" sz="2400" dirty="0" smtClean="0"/>
              <a:t>provided training to the plant and field personnel on the Best Practices and Key Control Points.  </a:t>
            </a:r>
          </a:p>
          <a:p>
            <a:pPr marL="990600" lvl="1" indent="-533400" eaLnBrk="1" hangingPunct="1"/>
            <a:r>
              <a:rPr lang="en-US" sz="2400" dirty="0" smtClean="0"/>
              <a:t>provided training on new checklists, log reports, maintenance of records, etc.</a:t>
            </a:r>
          </a:p>
          <a:p>
            <a:pPr marL="990600" lvl="1" indent="-533400" eaLnBrk="1" hangingPunct="1"/>
            <a:endParaRPr lang="en-US" sz="18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fontAlgn="auto" hangingPunct="1">
              <a:spcAft>
                <a:spcPts val="0"/>
              </a:spcAft>
              <a:defRPr/>
            </a:pPr>
            <a:r>
              <a:rPr lang="en-US" dirty="0"/>
              <a:t>Process Overview</a:t>
            </a:r>
          </a:p>
        </p:txBody>
      </p:sp>
      <p:sp>
        <p:nvSpPr>
          <p:cNvPr id="16387" name="Rectangle 3"/>
          <p:cNvSpPr>
            <a:spLocks noGrp="1" noChangeArrowheads="1"/>
          </p:cNvSpPr>
          <p:nvPr>
            <p:ph idx="1"/>
          </p:nvPr>
        </p:nvSpPr>
        <p:spPr>
          <a:xfrm>
            <a:off x="381000" y="1447800"/>
            <a:ext cx="8229600" cy="5257800"/>
          </a:xfrm>
        </p:spPr>
        <p:txBody>
          <a:bodyPr/>
          <a:lstStyle/>
          <a:p>
            <a:pPr marL="609600" indent="-609600" eaLnBrk="1" hangingPunct="1">
              <a:defRPr/>
            </a:pPr>
            <a:r>
              <a:rPr lang="en-US" sz="2800" b="1" dirty="0" smtClean="0"/>
              <a:t>Conduct Internal Audits</a:t>
            </a:r>
          </a:p>
          <a:p>
            <a:pPr marL="990600" lvl="1" indent="-533400" eaLnBrk="1" hangingPunct="1">
              <a:defRPr/>
            </a:pPr>
            <a:r>
              <a:rPr lang="en-US" sz="2400" dirty="0" smtClean="0"/>
              <a:t>made up of contractor employees </a:t>
            </a:r>
          </a:p>
          <a:p>
            <a:pPr marL="990600" lvl="1" indent="-533400" eaLnBrk="1" hangingPunct="1">
              <a:defRPr/>
            </a:pPr>
            <a:r>
              <a:rPr lang="en-US" sz="2400" dirty="0" smtClean="0"/>
              <a:t>trained by PASIN Implementation Team</a:t>
            </a:r>
          </a:p>
          <a:p>
            <a:pPr marL="990600" lvl="1" indent="-533400" eaLnBrk="1" hangingPunct="1">
              <a:defRPr/>
            </a:pPr>
            <a:endParaRPr lang="en-US" sz="2400" dirty="0" smtClean="0"/>
          </a:p>
          <a:p>
            <a:pPr marL="609600" indent="-609600" eaLnBrk="1" hangingPunct="1">
              <a:defRPr/>
            </a:pPr>
            <a:r>
              <a:rPr lang="en-US" sz="2800" b="1" dirty="0" smtClean="0"/>
              <a:t>Report Outcomes</a:t>
            </a:r>
          </a:p>
          <a:p>
            <a:pPr marL="938212" lvl="1" indent="-609600" eaLnBrk="1" hangingPunct="1">
              <a:defRPr/>
            </a:pPr>
            <a:r>
              <a:rPr lang="en-US" sz="2400" dirty="0" smtClean="0"/>
              <a:t>Metrics data</a:t>
            </a:r>
          </a:p>
          <a:p>
            <a:pPr marL="938212" lvl="1" indent="-609600" eaLnBrk="1" hangingPunct="1">
              <a:defRPr/>
            </a:pPr>
            <a:r>
              <a:rPr lang="en-US" sz="2400" dirty="0" smtClean="0"/>
              <a:t>Records of system implementation results</a:t>
            </a:r>
          </a:p>
          <a:p>
            <a:pPr marL="1193800" lvl="2" indent="-609600" eaLnBrk="1" hangingPunct="1">
              <a:defRPr/>
            </a:pPr>
            <a:r>
              <a:rPr lang="en-US" sz="2000" dirty="0" smtClean="0"/>
              <a:t>Internal audits</a:t>
            </a:r>
          </a:p>
          <a:p>
            <a:pPr marL="1193800" lvl="2" indent="-609600" eaLnBrk="1" hangingPunct="1">
              <a:defRPr/>
            </a:pPr>
            <a:r>
              <a:rPr lang="en-US" sz="2000" dirty="0" smtClean="0"/>
              <a:t>Corrective and Preventative Action Reports (</a:t>
            </a:r>
            <a:r>
              <a:rPr lang="en-US" sz="2000" dirty="0" err="1" smtClean="0"/>
              <a:t>CPAR</a:t>
            </a:r>
            <a:r>
              <a:rPr lang="en-US" sz="2000" dirty="0" smtClean="0"/>
              <a:t>)</a:t>
            </a:r>
          </a:p>
          <a:p>
            <a:pPr marL="938212" lvl="1" indent="-609600" eaLnBrk="1" hangingPunct="1">
              <a:defRPr/>
            </a:pPr>
            <a:r>
              <a:rPr lang="en-US" sz="2400" dirty="0" smtClean="0"/>
              <a:t>Participate in an After Action Review</a:t>
            </a:r>
            <a:endParaRPr lang="en-US" dirty="0" smtClean="0"/>
          </a:p>
          <a:p>
            <a:pPr marL="938212" lvl="1" indent="-609600" eaLnBrk="1" hangingPunct="1">
              <a:defRPr/>
            </a:pPr>
            <a:endParaRPr lang="en-US" dirty="0" smtClean="0"/>
          </a:p>
          <a:p>
            <a:pPr marL="938212" lvl="1" indent="-609600" eaLnBrk="1" hangingPunct="1">
              <a:defRPr/>
            </a:pPr>
            <a:endParaRPr lang="en-US" dirty="0" smtClean="0"/>
          </a:p>
          <a:p>
            <a:pPr marL="609600" indent="-609600" eaLnBrk="1" hangingPunct="1">
              <a:defRPr/>
            </a:pPr>
            <a:endParaRPr lang="en-US"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fontAlgn="auto" hangingPunct="1">
              <a:spcAft>
                <a:spcPts val="0"/>
              </a:spcAft>
              <a:defRPr/>
            </a:pPr>
            <a:r>
              <a:rPr lang="en-US" dirty="0"/>
              <a:t>Results</a:t>
            </a:r>
          </a:p>
        </p:txBody>
      </p:sp>
      <p:sp>
        <p:nvSpPr>
          <p:cNvPr id="18435" name="Rectangle 3"/>
          <p:cNvSpPr>
            <a:spLocks noGrp="1" noChangeArrowheads="1"/>
          </p:cNvSpPr>
          <p:nvPr>
            <p:ph idx="1"/>
          </p:nvPr>
        </p:nvSpPr>
        <p:spPr>
          <a:xfrm>
            <a:off x="457200" y="1722437"/>
            <a:ext cx="8229600" cy="4525963"/>
          </a:xfrm>
        </p:spPr>
        <p:txBody>
          <a:bodyPr/>
          <a:lstStyle/>
          <a:p>
            <a:pPr eaLnBrk="1" hangingPunct="1"/>
            <a:r>
              <a:rPr lang="en-US" sz="2800" b="1" dirty="0" smtClean="0"/>
              <a:t>Process successfully implemented</a:t>
            </a:r>
          </a:p>
          <a:p>
            <a:pPr lvl="1" eaLnBrk="1" hangingPunct="1"/>
            <a:r>
              <a:rPr lang="en-US" sz="2400" dirty="0" smtClean="0"/>
              <a:t>Implementation Plan Template was an improvement</a:t>
            </a:r>
          </a:p>
          <a:p>
            <a:pPr eaLnBrk="1" hangingPunct="1"/>
            <a:r>
              <a:rPr lang="en-US" sz="2800" b="1" dirty="0" smtClean="0"/>
              <a:t>Management closely involved</a:t>
            </a:r>
          </a:p>
          <a:p>
            <a:pPr lvl="1" eaLnBrk="1" hangingPunct="1"/>
            <a:r>
              <a:rPr lang="en-US" sz="2400" dirty="0" smtClean="0"/>
              <a:t>But could play a larger role</a:t>
            </a:r>
          </a:p>
          <a:p>
            <a:pPr eaLnBrk="1" hangingPunct="1"/>
            <a:r>
              <a:rPr lang="en-US" sz="2800" b="1" dirty="0" smtClean="0"/>
              <a:t>Communication links improved</a:t>
            </a:r>
          </a:p>
          <a:p>
            <a:pPr eaLnBrk="1" hangingPunct="1"/>
            <a:r>
              <a:rPr lang="en-US" sz="2800" b="1" dirty="0" smtClean="0"/>
              <a:t>Documentation improved</a:t>
            </a:r>
          </a:p>
          <a:p>
            <a:pPr lvl="1" eaLnBrk="1" hangingPunct="1"/>
            <a:r>
              <a:rPr lang="en-US" sz="2400" dirty="0" smtClean="0"/>
              <a:t>Non-conformances</a:t>
            </a:r>
          </a:p>
          <a:p>
            <a:pPr lvl="1" eaLnBrk="1" hangingPunct="1"/>
            <a:r>
              <a:rPr lang="en-US" sz="2400" dirty="0" smtClean="0"/>
              <a:t>Customer Complaints</a:t>
            </a:r>
          </a:p>
          <a:p>
            <a:pPr eaLnBrk="1" hangingPunct="1"/>
            <a:endParaRPr lang="en-US"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a:xfrm>
            <a:off x="457200" y="304800"/>
            <a:ext cx="8229600" cy="914400"/>
          </a:xfrm>
        </p:spPr>
        <p:txBody>
          <a:bodyPr/>
          <a:lstStyle/>
          <a:p>
            <a:pPr algn="ctr" eaLnBrk="1" fontAlgn="auto" hangingPunct="1">
              <a:spcAft>
                <a:spcPts val="0"/>
              </a:spcAft>
              <a:defRPr/>
            </a:pPr>
            <a:r>
              <a:rPr lang="en-US" dirty="0" smtClean="0"/>
              <a:t>Hawbaker Plant</a:t>
            </a:r>
            <a:endParaRPr lang="en-US" dirty="0"/>
          </a:p>
        </p:txBody>
      </p:sp>
      <p:pic>
        <p:nvPicPr>
          <p:cNvPr id="19459" name="Picture 6" descr="C:\Documents and Settings\gmcauley\Desktop\DSC03562.JPG"/>
          <p:cNvPicPr>
            <a:picLocks noGrp="1" noChangeAspect="1" noChangeArrowheads="1"/>
          </p:cNvPicPr>
          <p:nvPr>
            <p:ph sz="half" idx="2"/>
          </p:nvPr>
        </p:nvPicPr>
        <p:blipFill>
          <a:blip r:embed="rId3" cstate="print"/>
          <a:srcRect/>
          <a:stretch>
            <a:fillRect/>
          </a:stretch>
        </p:blipFill>
        <p:spPr>
          <a:xfrm>
            <a:off x="1463484" y="1447800"/>
            <a:ext cx="5851716" cy="438912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a:xfrm>
            <a:off x="457200" y="228600"/>
            <a:ext cx="8229600" cy="914400"/>
          </a:xfrm>
        </p:spPr>
        <p:txBody>
          <a:bodyPr/>
          <a:lstStyle/>
          <a:p>
            <a:pPr algn="ctr" eaLnBrk="1" fontAlgn="auto" hangingPunct="1">
              <a:spcAft>
                <a:spcPts val="0"/>
              </a:spcAft>
              <a:defRPr/>
            </a:pPr>
            <a:r>
              <a:rPr lang="en-US" dirty="0" smtClean="0"/>
              <a:t>Hawbaker Field Operations</a:t>
            </a:r>
            <a:endParaRPr lang="en-US" dirty="0"/>
          </a:p>
        </p:txBody>
      </p:sp>
      <p:pic>
        <p:nvPicPr>
          <p:cNvPr id="20483" name="Picture 5" descr="C:\Documents and Settings\gmcauley\Desktop\DSC03558.JPG"/>
          <p:cNvPicPr>
            <a:picLocks noGrp="1" noChangeAspect="1" noChangeArrowheads="1"/>
          </p:cNvPicPr>
          <p:nvPr>
            <p:ph sz="half" idx="1"/>
          </p:nvPr>
        </p:nvPicPr>
        <p:blipFill>
          <a:blip r:embed="rId3" cstate="print"/>
          <a:srcRect/>
          <a:stretch>
            <a:fillRect/>
          </a:stretch>
        </p:blipFill>
        <p:spPr>
          <a:xfrm>
            <a:off x="1463040" y="1447800"/>
            <a:ext cx="5852160" cy="438912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a:xfrm>
            <a:off x="457200" y="228600"/>
            <a:ext cx="8229600" cy="914400"/>
          </a:xfrm>
        </p:spPr>
        <p:txBody>
          <a:bodyPr/>
          <a:lstStyle/>
          <a:p>
            <a:pPr algn="ctr" eaLnBrk="1" fontAlgn="auto" hangingPunct="1">
              <a:spcAft>
                <a:spcPts val="0"/>
              </a:spcAft>
              <a:defRPr/>
            </a:pPr>
            <a:r>
              <a:rPr lang="en-US" dirty="0" smtClean="0"/>
              <a:t>Better Materials Plant</a:t>
            </a:r>
            <a:endParaRPr lang="en-US" dirty="0"/>
          </a:p>
        </p:txBody>
      </p:sp>
      <p:pic>
        <p:nvPicPr>
          <p:cNvPr id="11267" name="Picture 2" descr="L:\DCIM\101MSDCF\DSC00227.JPG"/>
          <p:cNvPicPr>
            <a:picLocks noGrp="1" noChangeAspect="1" noChangeArrowheads="1"/>
          </p:cNvPicPr>
          <p:nvPr>
            <p:ph sz="half" idx="1"/>
          </p:nvPr>
        </p:nvPicPr>
        <p:blipFill>
          <a:blip r:embed="rId3" cstate="print"/>
          <a:srcRect/>
          <a:stretch>
            <a:fillRect/>
          </a:stretch>
        </p:blipFill>
        <p:spPr>
          <a:xfrm>
            <a:off x="1524000" y="1524000"/>
            <a:ext cx="5852160" cy="438912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p:cNvSpPr>
            <a:spLocks noGrp="1" noChangeArrowheads="1"/>
          </p:cNvSpPr>
          <p:nvPr>
            <p:ph type="title"/>
          </p:nvPr>
        </p:nvSpPr>
        <p:spPr>
          <a:xfrm>
            <a:off x="457200" y="228600"/>
            <a:ext cx="8229600" cy="914400"/>
          </a:xfrm>
        </p:spPr>
        <p:txBody>
          <a:bodyPr/>
          <a:lstStyle/>
          <a:p>
            <a:pPr algn="ctr" eaLnBrk="1" fontAlgn="auto" hangingPunct="1">
              <a:spcAft>
                <a:spcPts val="0"/>
              </a:spcAft>
              <a:defRPr/>
            </a:pPr>
            <a:r>
              <a:rPr lang="en-US" dirty="0" smtClean="0"/>
              <a:t>A. </a:t>
            </a:r>
            <a:r>
              <a:rPr lang="en-US" dirty="0" err="1" smtClean="0"/>
              <a:t>Folino</a:t>
            </a:r>
            <a:r>
              <a:rPr lang="en-US" dirty="0" smtClean="0"/>
              <a:t> Paving </a:t>
            </a:r>
            <a:endParaRPr lang="en-US" dirty="0"/>
          </a:p>
        </p:txBody>
      </p:sp>
      <p:pic>
        <p:nvPicPr>
          <p:cNvPr id="12291" name="Picture 3" descr="L:\DCIM\101MSDCF\DSC00240.JPG"/>
          <p:cNvPicPr>
            <a:picLocks noGrp="1" noChangeAspect="1" noChangeArrowheads="1"/>
          </p:cNvPicPr>
          <p:nvPr>
            <p:ph sz="half" idx="1"/>
          </p:nvPr>
        </p:nvPicPr>
        <p:blipFill>
          <a:blip r:embed="rId3" cstate="print"/>
          <a:srcRect/>
          <a:stretch>
            <a:fillRect/>
          </a:stretch>
        </p:blipFill>
        <p:spPr>
          <a:xfrm>
            <a:off x="1462556" y="1478280"/>
            <a:ext cx="5852644" cy="438912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fontAlgn="auto" hangingPunct="1">
              <a:spcAft>
                <a:spcPts val="0"/>
              </a:spcAft>
              <a:defRPr/>
            </a:pPr>
            <a:r>
              <a:rPr lang="en-US" dirty="0"/>
              <a:t>Conclusions</a:t>
            </a:r>
          </a:p>
        </p:txBody>
      </p:sp>
      <p:sp>
        <p:nvSpPr>
          <p:cNvPr id="48131" name="Rectangle 3"/>
          <p:cNvSpPr>
            <a:spLocks noGrp="1" noChangeArrowheads="1"/>
          </p:cNvSpPr>
          <p:nvPr>
            <p:ph idx="1"/>
          </p:nvPr>
        </p:nvSpPr>
        <p:spPr/>
        <p:txBody>
          <a:bodyPr>
            <a:normAutofit lnSpcReduction="10000"/>
          </a:bodyPr>
          <a:lstStyle/>
          <a:p>
            <a:pPr marL="411480" eaLnBrk="1" fontAlgn="auto" hangingPunct="1">
              <a:lnSpc>
                <a:spcPct val="80000"/>
              </a:lnSpc>
              <a:spcAft>
                <a:spcPts val="0"/>
              </a:spcAft>
              <a:buFont typeface="Wingdings"/>
              <a:buChar char=""/>
              <a:defRPr/>
            </a:pPr>
            <a:r>
              <a:rPr lang="en-US" sz="2800" b="1" dirty="0"/>
              <a:t>The production processes were not altered much</a:t>
            </a:r>
          </a:p>
          <a:p>
            <a:pPr marL="740664" lvl="1" eaLnBrk="1" fontAlgn="auto" hangingPunct="1">
              <a:lnSpc>
                <a:spcPct val="80000"/>
              </a:lnSpc>
              <a:spcAft>
                <a:spcPts val="0"/>
              </a:spcAft>
              <a:buFont typeface="Wingdings"/>
              <a:buChar char=""/>
              <a:defRPr/>
            </a:pPr>
            <a:r>
              <a:rPr lang="en-US" sz="2400" b="1" dirty="0"/>
              <a:t>Best Practices and Key Controls guide to success</a:t>
            </a:r>
          </a:p>
          <a:p>
            <a:pPr marL="411480" eaLnBrk="1" fontAlgn="auto" hangingPunct="1">
              <a:lnSpc>
                <a:spcPct val="80000"/>
              </a:lnSpc>
              <a:spcAft>
                <a:spcPts val="0"/>
              </a:spcAft>
              <a:buFont typeface="Wingdings"/>
              <a:buChar char=""/>
              <a:defRPr/>
            </a:pPr>
            <a:endParaRPr lang="en-US" sz="2800" b="1" dirty="0"/>
          </a:p>
          <a:p>
            <a:pPr marL="411480" eaLnBrk="1" fontAlgn="auto" hangingPunct="1">
              <a:lnSpc>
                <a:spcPct val="80000"/>
              </a:lnSpc>
              <a:spcAft>
                <a:spcPts val="0"/>
              </a:spcAft>
              <a:buFont typeface="Wingdings"/>
              <a:buChar char=""/>
              <a:defRPr/>
            </a:pPr>
            <a:r>
              <a:rPr lang="en-US" sz="2800" b="1" dirty="0"/>
              <a:t>The documentation effort was greatly increased over normal procedures</a:t>
            </a:r>
          </a:p>
          <a:p>
            <a:pPr marL="740664" lvl="1" eaLnBrk="1" fontAlgn="auto" hangingPunct="1">
              <a:lnSpc>
                <a:spcPct val="80000"/>
              </a:lnSpc>
              <a:spcAft>
                <a:spcPts val="0"/>
              </a:spcAft>
              <a:buFont typeface="Wingdings"/>
              <a:buChar char=""/>
              <a:defRPr/>
            </a:pPr>
            <a:r>
              <a:rPr lang="en-US" sz="2400" b="1" dirty="0"/>
              <a:t>Uniform processes</a:t>
            </a:r>
          </a:p>
          <a:p>
            <a:pPr marL="740664" lvl="1" eaLnBrk="1" fontAlgn="auto" hangingPunct="1">
              <a:lnSpc>
                <a:spcPct val="80000"/>
              </a:lnSpc>
              <a:spcAft>
                <a:spcPts val="0"/>
              </a:spcAft>
              <a:buFont typeface="Wingdings"/>
              <a:buChar char=""/>
              <a:defRPr/>
            </a:pPr>
            <a:r>
              <a:rPr lang="en-US" sz="2400" b="1" dirty="0"/>
              <a:t>Reminders to stay on track</a:t>
            </a:r>
          </a:p>
          <a:p>
            <a:pPr marL="740664" lvl="1" eaLnBrk="1" fontAlgn="auto" hangingPunct="1">
              <a:lnSpc>
                <a:spcPct val="80000"/>
              </a:lnSpc>
              <a:spcAft>
                <a:spcPts val="0"/>
              </a:spcAft>
              <a:buFont typeface="Wingdings"/>
              <a:buChar char=""/>
              <a:defRPr/>
            </a:pPr>
            <a:r>
              <a:rPr lang="en-US" sz="2400" b="1" dirty="0"/>
              <a:t>Learning tools</a:t>
            </a:r>
          </a:p>
          <a:p>
            <a:pPr marL="411480" eaLnBrk="1" fontAlgn="auto" hangingPunct="1">
              <a:lnSpc>
                <a:spcPct val="80000"/>
              </a:lnSpc>
              <a:spcAft>
                <a:spcPts val="0"/>
              </a:spcAft>
              <a:buFont typeface="Wingdings"/>
              <a:buChar char=""/>
              <a:defRPr/>
            </a:pPr>
            <a:endParaRPr lang="en-US" sz="2800" b="1" dirty="0"/>
          </a:p>
          <a:p>
            <a:pPr marL="411480" eaLnBrk="1" fontAlgn="auto" hangingPunct="1">
              <a:lnSpc>
                <a:spcPct val="80000"/>
              </a:lnSpc>
              <a:spcAft>
                <a:spcPts val="0"/>
              </a:spcAft>
              <a:buFont typeface="Wingdings"/>
              <a:buChar char=""/>
              <a:defRPr/>
            </a:pPr>
            <a:r>
              <a:rPr lang="en-US" sz="2800" b="1" dirty="0"/>
              <a:t>Electronic documentation is easily accessible company wide</a:t>
            </a:r>
          </a:p>
          <a:p>
            <a:pPr marL="411480" eaLnBrk="1" fontAlgn="auto" hangingPunct="1">
              <a:lnSpc>
                <a:spcPct val="80000"/>
              </a:lnSpc>
              <a:spcAft>
                <a:spcPts val="0"/>
              </a:spcAft>
              <a:buFont typeface="Wingdings"/>
              <a:buChar char=""/>
              <a:defRPr/>
            </a:pP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fontAlgn="auto" hangingPunct="1">
              <a:spcAft>
                <a:spcPts val="0"/>
              </a:spcAft>
              <a:defRPr/>
            </a:pPr>
            <a:r>
              <a:rPr lang="en-US" dirty="0"/>
              <a:t>Barriers</a:t>
            </a:r>
          </a:p>
        </p:txBody>
      </p:sp>
      <p:sp>
        <p:nvSpPr>
          <p:cNvPr id="23555" name="Rectangle 3"/>
          <p:cNvSpPr>
            <a:spLocks noGrp="1" noChangeArrowheads="1"/>
          </p:cNvSpPr>
          <p:nvPr>
            <p:ph idx="1"/>
          </p:nvPr>
        </p:nvSpPr>
        <p:spPr/>
        <p:txBody>
          <a:bodyPr/>
          <a:lstStyle/>
          <a:p>
            <a:pPr eaLnBrk="1" hangingPunct="1">
              <a:lnSpc>
                <a:spcPct val="90000"/>
              </a:lnSpc>
            </a:pPr>
            <a:r>
              <a:rPr lang="en-US" b="1" smtClean="0"/>
              <a:t>Industry partners must</a:t>
            </a:r>
            <a:r>
              <a:rPr lang="en-US" smtClean="0"/>
              <a:t> </a:t>
            </a:r>
          </a:p>
          <a:p>
            <a:pPr lvl="1" eaLnBrk="1" hangingPunct="1">
              <a:lnSpc>
                <a:spcPct val="90000"/>
              </a:lnSpc>
            </a:pPr>
            <a:r>
              <a:rPr lang="en-US" smtClean="0"/>
              <a:t>Understand the requirements</a:t>
            </a:r>
          </a:p>
          <a:p>
            <a:pPr lvl="1" eaLnBrk="1" hangingPunct="1">
              <a:lnSpc>
                <a:spcPct val="90000"/>
              </a:lnSpc>
            </a:pPr>
            <a:r>
              <a:rPr lang="en-US" smtClean="0"/>
              <a:t>Recognize the need to improve</a:t>
            </a:r>
          </a:p>
          <a:p>
            <a:pPr lvl="1" eaLnBrk="1" hangingPunct="1">
              <a:lnSpc>
                <a:spcPct val="90000"/>
              </a:lnSpc>
            </a:pPr>
            <a:r>
              <a:rPr lang="en-US" smtClean="0"/>
              <a:t>be willing to adopt the system</a:t>
            </a:r>
          </a:p>
          <a:p>
            <a:pPr lvl="1" eaLnBrk="1" hangingPunct="1">
              <a:lnSpc>
                <a:spcPct val="90000"/>
              </a:lnSpc>
            </a:pPr>
            <a:endParaRPr lang="en-US" smtClean="0"/>
          </a:p>
          <a:p>
            <a:pPr eaLnBrk="1" hangingPunct="1">
              <a:lnSpc>
                <a:spcPct val="90000"/>
              </a:lnSpc>
            </a:pPr>
            <a:r>
              <a:rPr lang="en-US" b="1" smtClean="0"/>
              <a:t>Department staff needs to</a:t>
            </a:r>
          </a:p>
          <a:p>
            <a:pPr lvl="1" eaLnBrk="1" hangingPunct="1">
              <a:lnSpc>
                <a:spcPct val="90000"/>
              </a:lnSpc>
            </a:pPr>
            <a:r>
              <a:rPr lang="en-US" smtClean="0"/>
              <a:t>Understand the process the contractor is undergoing</a:t>
            </a:r>
          </a:p>
          <a:p>
            <a:pPr lvl="1" eaLnBrk="1" hangingPunct="1">
              <a:lnSpc>
                <a:spcPct val="90000"/>
              </a:lnSpc>
            </a:pPr>
            <a:r>
              <a:rPr lang="en-US" smtClean="0"/>
              <a:t>Audit the QC plan implementation</a:t>
            </a:r>
          </a:p>
          <a:p>
            <a:pPr lvl="1" eaLnBrk="1" hangingPunct="1">
              <a:lnSpc>
                <a:spcPct val="90000"/>
              </a:lnSpc>
            </a:pPr>
            <a:r>
              <a:rPr lang="en-US" smtClean="0"/>
              <a:t>Build a comfort  level that QC is improved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fontAlgn="auto" hangingPunct="1">
              <a:spcAft>
                <a:spcPts val="0"/>
              </a:spcAft>
              <a:defRPr/>
            </a:pPr>
            <a:r>
              <a:rPr lang="en-US" dirty="0"/>
              <a:t>Intent</a:t>
            </a:r>
          </a:p>
        </p:txBody>
      </p:sp>
      <p:sp>
        <p:nvSpPr>
          <p:cNvPr id="9219" name="Rectangle 3"/>
          <p:cNvSpPr>
            <a:spLocks noGrp="1" noChangeArrowheads="1"/>
          </p:cNvSpPr>
          <p:nvPr>
            <p:ph idx="1"/>
          </p:nvPr>
        </p:nvSpPr>
        <p:spPr/>
        <p:txBody>
          <a:bodyPr/>
          <a:lstStyle/>
          <a:p>
            <a:pPr algn="ctr" eaLnBrk="1" hangingPunct="1">
              <a:buNone/>
              <a:defRPr/>
            </a:pPr>
            <a:r>
              <a:rPr lang="en-US" dirty="0" smtClean="0"/>
              <a:t>Pennsylvania </a:t>
            </a:r>
            <a:r>
              <a:rPr lang="en-US" dirty="0" err="1" smtClean="0"/>
              <a:t>ASphalt</a:t>
            </a:r>
            <a:r>
              <a:rPr lang="en-US" dirty="0" smtClean="0"/>
              <a:t> Improvement Network </a:t>
            </a:r>
          </a:p>
          <a:p>
            <a:pPr algn="ctr" eaLnBrk="1" hangingPunct="1">
              <a:buNone/>
              <a:defRPr/>
            </a:pPr>
            <a:r>
              <a:rPr lang="en-US" b="1" dirty="0" smtClean="0"/>
              <a:t>(PASIN)</a:t>
            </a:r>
          </a:p>
          <a:p>
            <a:pPr eaLnBrk="1" hangingPunct="1">
              <a:buNone/>
              <a:defRPr/>
            </a:pPr>
            <a:r>
              <a:rPr lang="en-US" dirty="0" smtClean="0"/>
              <a:t>	</a:t>
            </a:r>
          </a:p>
          <a:p>
            <a:pPr eaLnBrk="1" hangingPunct="1">
              <a:buNone/>
              <a:defRPr/>
            </a:pPr>
            <a:r>
              <a:rPr lang="en-US" dirty="0"/>
              <a:t>	</a:t>
            </a:r>
            <a:r>
              <a:rPr lang="en-US" dirty="0" smtClean="0"/>
              <a:t>an initiative to </a:t>
            </a:r>
            <a:r>
              <a:rPr lang="en-US" b="1" i="1" dirty="0" smtClean="0">
                <a:solidFill>
                  <a:srgbClr val="FF0000"/>
                </a:solidFill>
              </a:rPr>
              <a:t>develop, pilot</a:t>
            </a:r>
            <a:r>
              <a:rPr lang="en-US" i="1" dirty="0" smtClean="0">
                <a:solidFill>
                  <a:srgbClr val="FF0000"/>
                </a:solidFill>
              </a:rPr>
              <a:t> </a:t>
            </a:r>
            <a:r>
              <a:rPr lang="en-US" i="1" dirty="0" smtClean="0"/>
              <a:t>and </a:t>
            </a:r>
            <a:r>
              <a:rPr lang="en-US" b="1" i="1" dirty="0" smtClean="0">
                <a:solidFill>
                  <a:srgbClr val="FF0000"/>
                </a:solidFill>
              </a:rPr>
              <a:t>implement</a:t>
            </a:r>
            <a:r>
              <a:rPr lang="en-US" b="1" i="1" dirty="0" smtClean="0">
                <a:solidFill>
                  <a:srgbClr val="FFFF00"/>
                </a:solidFill>
              </a:rPr>
              <a:t> </a:t>
            </a:r>
            <a:r>
              <a:rPr lang="en-US" i="1" dirty="0" smtClean="0"/>
              <a:t>an </a:t>
            </a:r>
            <a:r>
              <a:rPr lang="en-US" i="1" dirty="0" smtClean="0">
                <a:solidFill>
                  <a:schemeClr val="accent2">
                    <a:lumMod val="60000"/>
                    <a:lumOff val="40000"/>
                  </a:schemeClr>
                </a:solidFill>
              </a:rPr>
              <a:t>ISO 9000-2000 based Quality Management System (QMS) </a:t>
            </a:r>
            <a:r>
              <a:rPr lang="en-US" i="1" dirty="0" smtClean="0"/>
              <a:t>from pavement </a:t>
            </a:r>
            <a:r>
              <a:rPr lang="en-US" b="1" i="1" dirty="0" smtClean="0">
                <a:solidFill>
                  <a:srgbClr val="FF0000"/>
                </a:solidFill>
              </a:rPr>
              <a:t>design</a:t>
            </a:r>
            <a:r>
              <a:rPr lang="en-US" b="1" i="1" dirty="0" smtClean="0">
                <a:solidFill>
                  <a:schemeClr val="folHlink"/>
                </a:solidFill>
              </a:rPr>
              <a:t> </a:t>
            </a:r>
            <a:r>
              <a:rPr lang="en-US" i="1" dirty="0" smtClean="0"/>
              <a:t>through qualification, procurement, manufacture, delivery of materials, </a:t>
            </a:r>
            <a:r>
              <a:rPr lang="en-US" b="1" i="1" dirty="0" smtClean="0">
                <a:solidFill>
                  <a:srgbClr val="FF0000"/>
                </a:solidFill>
              </a:rPr>
              <a:t>installation</a:t>
            </a:r>
            <a:r>
              <a:rPr lang="en-US" i="1" dirty="0" smtClean="0"/>
              <a:t>, acceptance testing and </a:t>
            </a:r>
            <a:r>
              <a:rPr lang="en-US" b="1" i="1" dirty="0" smtClean="0">
                <a:solidFill>
                  <a:srgbClr val="FF0000"/>
                </a:solidFill>
              </a:rPr>
              <a:t>maintenance</a:t>
            </a:r>
            <a:r>
              <a:rPr lang="en-US" i="1" dirty="0" smtClean="0">
                <a:solidFill>
                  <a:srgbClr val="FF0000"/>
                </a:solidFill>
              </a:rPr>
              <a:t> </a:t>
            </a:r>
            <a:r>
              <a:rPr lang="en-US" i="1" dirty="0" smtClean="0"/>
              <a:t>of asphalt pavement</a:t>
            </a:r>
            <a:r>
              <a:rPr lang="en-US"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229600" cy="1143000"/>
          </a:xfrm>
        </p:spPr>
        <p:txBody>
          <a:bodyPr/>
          <a:lstStyle/>
          <a:p>
            <a:pPr algn="ctr" eaLnBrk="1" fontAlgn="auto" hangingPunct="1">
              <a:spcAft>
                <a:spcPts val="0"/>
              </a:spcAft>
              <a:defRPr/>
            </a:pPr>
            <a:r>
              <a:rPr lang="en-US" dirty="0"/>
              <a:t>Next Steps</a:t>
            </a:r>
          </a:p>
        </p:txBody>
      </p:sp>
      <p:sp>
        <p:nvSpPr>
          <p:cNvPr id="22531" name="Rectangle 3"/>
          <p:cNvSpPr>
            <a:spLocks noGrp="1" noChangeArrowheads="1"/>
          </p:cNvSpPr>
          <p:nvPr>
            <p:ph idx="1"/>
          </p:nvPr>
        </p:nvSpPr>
        <p:spPr>
          <a:xfrm>
            <a:off x="152400" y="1676400"/>
            <a:ext cx="8839200" cy="5715000"/>
          </a:xfrm>
        </p:spPr>
        <p:txBody>
          <a:bodyPr/>
          <a:lstStyle/>
          <a:p>
            <a:pPr eaLnBrk="1" hangingPunct="1">
              <a:lnSpc>
                <a:spcPct val="90000"/>
              </a:lnSpc>
            </a:pPr>
            <a:r>
              <a:rPr lang="en-US" b="1" dirty="0" smtClean="0"/>
              <a:t>Finalizing the report</a:t>
            </a:r>
          </a:p>
          <a:p>
            <a:pPr eaLnBrk="1" hangingPunct="1">
              <a:lnSpc>
                <a:spcPct val="90000"/>
              </a:lnSpc>
            </a:pPr>
            <a:endParaRPr lang="en-US" b="1" dirty="0" smtClean="0"/>
          </a:p>
          <a:p>
            <a:pPr eaLnBrk="1" hangingPunct="1">
              <a:lnSpc>
                <a:spcPct val="90000"/>
              </a:lnSpc>
            </a:pPr>
            <a:r>
              <a:rPr lang="en-US" b="1" dirty="0" smtClean="0"/>
              <a:t>Recommending additional pilots in 2009</a:t>
            </a:r>
          </a:p>
          <a:p>
            <a:pPr eaLnBrk="1" hangingPunct="1">
              <a:lnSpc>
                <a:spcPct val="90000"/>
              </a:lnSpc>
            </a:pPr>
            <a:endParaRPr lang="en-US" b="1" dirty="0" smtClean="0"/>
          </a:p>
          <a:p>
            <a:pPr eaLnBrk="1" hangingPunct="1">
              <a:lnSpc>
                <a:spcPct val="90000"/>
              </a:lnSpc>
            </a:pPr>
            <a:r>
              <a:rPr lang="en-US" b="1" dirty="0" smtClean="0"/>
              <a:t>Expanding to all Districts in 20??</a:t>
            </a:r>
          </a:p>
          <a:p>
            <a:pPr eaLnBrk="1" hangingPunct="1">
              <a:lnSpc>
                <a:spcPct val="90000"/>
              </a:lnSpc>
            </a:pPr>
            <a:endParaRPr lang="en-US" b="1" dirty="0" smtClean="0"/>
          </a:p>
          <a:p>
            <a:pPr eaLnBrk="1" hangingPunct="1">
              <a:lnSpc>
                <a:spcPct val="90000"/>
              </a:lnSpc>
            </a:pPr>
            <a:r>
              <a:rPr lang="en-US" b="1" dirty="0" smtClean="0"/>
              <a:t>Companies applying system throughout their organization </a:t>
            </a:r>
          </a:p>
          <a:p>
            <a:pPr eaLnBrk="1" hangingPunct="1">
              <a:lnSpc>
                <a:spcPct val="90000"/>
              </a:lnSpc>
            </a:pPr>
            <a:endParaRPr lang="en-US" b="1" dirty="0" smtClean="0"/>
          </a:p>
          <a:p>
            <a:pPr eaLnBrk="1" hangingPunct="1">
              <a:lnSpc>
                <a:spcPct val="90000"/>
              </a:lnSpc>
            </a:pPr>
            <a:r>
              <a:rPr lang="en-US" b="1" dirty="0" smtClean="0"/>
              <a:t>Becoming the standard procedure</a:t>
            </a:r>
          </a:p>
          <a:p>
            <a:pPr eaLnBrk="1" hangingPunct="1">
              <a:lnSpc>
                <a:spcPct val="90000"/>
              </a:lnSpc>
            </a:pPr>
            <a:endParaRPr lang="en-US" b="1" dirty="0" smtClean="0"/>
          </a:p>
          <a:p>
            <a:pPr eaLnBrk="1" hangingPunct="1">
              <a:lnSpc>
                <a:spcPct val="90000"/>
              </a:lnSpc>
            </a:pPr>
            <a:endParaRPr lang="en-US"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Thank You for your attention</a:t>
            </a:r>
            <a:endParaRPr lang="en-US" sz="3200" b="1" dirty="0"/>
          </a:p>
        </p:txBody>
      </p:sp>
      <p:pic>
        <p:nvPicPr>
          <p:cNvPr id="12294" name="Picture 6" descr="http://lh4.ggpht.com/_NhoLGT84n0M/SS2wUIZey3I/AAAAAAAAAGI/Lk6LGasuksU/s720/Imported%20Photos%2000022.JPG"/>
          <p:cNvPicPr>
            <a:picLocks noChangeAspect="1" noChangeArrowheads="1"/>
          </p:cNvPicPr>
          <p:nvPr/>
        </p:nvPicPr>
        <p:blipFill>
          <a:blip r:embed="rId3"/>
          <a:srcRect l="28000" t="24889" r="34667"/>
          <a:stretch>
            <a:fillRect/>
          </a:stretch>
        </p:blipFill>
        <p:spPr bwMode="auto">
          <a:xfrm>
            <a:off x="5791224" y="1965968"/>
            <a:ext cx="2560182" cy="3863319"/>
          </a:xfrm>
          <a:prstGeom prst="rect">
            <a:avLst/>
          </a:prstGeom>
          <a:noFill/>
        </p:spPr>
      </p:pic>
      <p:pic>
        <p:nvPicPr>
          <p:cNvPr id="12296" name="Picture 8" descr="http://lh5.ggpht.com/_NhoLGT84n0M/SS2wr068xxI/AAAAAAAAAKQ/91gTEexUR28/s720/Imported%20Photos%2000054.JPG"/>
          <p:cNvPicPr>
            <a:picLocks noChangeAspect="1" noChangeArrowheads="1"/>
          </p:cNvPicPr>
          <p:nvPr/>
        </p:nvPicPr>
        <p:blipFill>
          <a:blip r:embed="rId4"/>
          <a:srcRect l="10667" t="44444" r="26667" b="12444"/>
          <a:stretch>
            <a:fillRect/>
          </a:stretch>
        </p:blipFill>
        <p:spPr bwMode="auto">
          <a:xfrm rot="5400000">
            <a:off x="2256848" y="2818085"/>
            <a:ext cx="3898784" cy="2011680"/>
          </a:xfrm>
          <a:prstGeom prst="rect">
            <a:avLst/>
          </a:prstGeom>
          <a:noFill/>
        </p:spPr>
      </p:pic>
      <p:pic>
        <p:nvPicPr>
          <p:cNvPr id="65538" name="Picture 2"/>
          <p:cNvPicPr>
            <a:picLocks noChangeAspect="1" noChangeArrowheads="1"/>
          </p:cNvPicPr>
          <p:nvPr/>
        </p:nvPicPr>
        <p:blipFill>
          <a:blip r:embed="rId5"/>
          <a:srcRect/>
          <a:stretch>
            <a:fillRect/>
          </a:stretch>
        </p:blipFill>
        <p:spPr bwMode="auto">
          <a:xfrm>
            <a:off x="533400" y="1905000"/>
            <a:ext cx="2240666" cy="3505200"/>
          </a:xfrm>
          <a:prstGeom prst="rect">
            <a:avLst/>
          </a:prstGeom>
          <a:noFill/>
          <a:ln w="9525">
            <a:noFill/>
            <a:miter lim="800000"/>
            <a:headEnd/>
            <a:tailEnd/>
          </a:ln>
          <a:effectLst/>
        </p:spPr>
      </p:pic>
      <p:sp>
        <p:nvSpPr>
          <p:cNvPr id="8" name="TextBox 7"/>
          <p:cNvSpPr txBox="1"/>
          <p:nvPr/>
        </p:nvSpPr>
        <p:spPr>
          <a:xfrm>
            <a:off x="152400" y="5953780"/>
            <a:ext cx="6096000" cy="523220"/>
          </a:xfrm>
          <a:prstGeom prst="rect">
            <a:avLst/>
          </a:prstGeom>
          <a:noFill/>
        </p:spPr>
        <p:txBody>
          <a:bodyPr wrap="square" rtlCol="0">
            <a:spAutoFit/>
          </a:bodyPr>
          <a:lstStyle/>
          <a:p>
            <a:r>
              <a:rPr lang="en-US" sz="2800" b="1" dirty="0" smtClean="0"/>
              <a:t>2008 PASIN Quality Managers</a:t>
            </a:r>
            <a:endParaRPr lang="en-US" sz="2800" b="1" dirty="0"/>
          </a:p>
        </p:txBody>
      </p:sp>
      <p:sp>
        <p:nvSpPr>
          <p:cNvPr id="10" name="TextBox 9"/>
          <p:cNvSpPr txBox="1"/>
          <p:nvPr/>
        </p:nvSpPr>
        <p:spPr>
          <a:xfrm>
            <a:off x="914400" y="1447800"/>
            <a:ext cx="1905000" cy="369332"/>
          </a:xfrm>
          <a:prstGeom prst="rect">
            <a:avLst/>
          </a:prstGeom>
          <a:noFill/>
        </p:spPr>
        <p:txBody>
          <a:bodyPr wrap="square" rtlCol="0">
            <a:spAutoFit/>
          </a:bodyPr>
          <a:lstStyle/>
          <a:p>
            <a:r>
              <a:rPr lang="en-US" dirty="0" smtClean="0"/>
              <a:t>Rick </a:t>
            </a:r>
            <a:r>
              <a:rPr lang="en-US" dirty="0" err="1" smtClean="0"/>
              <a:t>Hetzel</a:t>
            </a:r>
            <a:endParaRPr lang="en-US" dirty="0"/>
          </a:p>
        </p:txBody>
      </p:sp>
      <p:sp>
        <p:nvSpPr>
          <p:cNvPr id="11" name="TextBox 10"/>
          <p:cNvSpPr txBox="1"/>
          <p:nvPr/>
        </p:nvSpPr>
        <p:spPr>
          <a:xfrm>
            <a:off x="3733800" y="1447800"/>
            <a:ext cx="2057400" cy="369332"/>
          </a:xfrm>
          <a:prstGeom prst="rect">
            <a:avLst/>
          </a:prstGeom>
          <a:noFill/>
        </p:spPr>
        <p:txBody>
          <a:bodyPr wrap="square" rtlCol="0">
            <a:spAutoFit/>
          </a:bodyPr>
          <a:lstStyle/>
          <a:p>
            <a:r>
              <a:rPr lang="en-US" dirty="0" smtClean="0"/>
              <a:t>Bill Scott</a:t>
            </a:r>
            <a:endParaRPr lang="en-US" dirty="0"/>
          </a:p>
        </p:txBody>
      </p:sp>
      <p:sp>
        <p:nvSpPr>
          <p:cNvPr id="12" name="TextBox 11"/>
          <p:cNvSpPr txBox="1"/>
          <p:nvPr/>
        </p:nvSpPr>
        <p:spPr>
          <a:xfrm>
            <a:off x="6400800" y="1447800"/>
            <a:ext cx="2057400" cy="381000"/>
          </a:xfrm>
          <a:prstGeom prst="rect">
            <a:avLst/>
          </a:prstGeom>
          <a:noFill/>
        </p:spPr>
        <p:txBody>
          <a:bodyPr wrap="square" rtlCol="0">
            <a:spAutoFit/>
          </a:bodyPr>
          <a:lstStyle/>
          <a:p>
            <a:r>
              <a:rPr lang="en-US" dirty="0" smtClean="0"/>
              <a:t>Bob Bunting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fontAlgn="auto" hangingPunct="1">
              <a:spcAft>
                <a:spcPts val="0"/>
              </a:spcAft>
              <a:defRPr/>
            </a:pPr>
            <a:r>
              <a:rPr lang="en-US" dirty="0"/>
              <a:t>Intent</a:t>
            </a:r>
          </a:p>
        </p:txBody>
      </p:sp>
      <p:sp>
        <p:nvSpPr>
          <p:cNvPr id="10243" name="Rectangle 3"/>
          <p:cNvSpPr>
            <a:spLocks noGrp="1" noChangeArrowheads="1"/>
          </p:cNvSpPr>
          <p:nvPr>
            <p:ph idx="1"/>
          </p:nvPr>
        </p:nvSpPr>
        <p:spPr>
          <a:xfrm>
            <a:off x="533400" y="1600200"/>
            <a:ext cx="8229600" cy="4495800"/>
          </a:xfrm>
        </p:spPr>
        <p:txBody>
          <a:bodyPr/>
          <a:lstStyle/>
          <a:p>
            <a:pPr eaLnBrk="1" hangingPunct="1"/>
            <a:r>
              <a:rPr lang="en-US" dirty="0" smtClean="0"/>
              <a:t>The objective of the </a:t>
            </a:r>
            <a:r>
              <a:rPr lang="en-US" b="1" dirty="0" smtClean="0">
                <a:solidFill>
                  <a:srgbClr val="FF0000"/>
                </a:solidFill>
              </a:rPr>
              <a:t>Phase 1 PASIN Pilot</a:t>
            </a:r>
            <a:r>
              <a:rPr lang="en-US" dirty="0" smtClean="0">
                <a:solidFill>
                  <a:srgbClr val="FF0000"/>
                </a:solidFill>
              </a:rPr>
              <a:t> </a:t>
            </a:r>
            <a:r>
              <a:rPr lang="en-US" dirty="0" smtClean="0"/>
              <a:t>effort was to test the construction portion of the overall Asphalt Pavement Delivery Process during the </a:t>
            </a:r>
            <a:r>
              <a:rPr lang="en-US" dirty="0" smtClean="0">
                <a:solidFill>
                  <a:srgbClr val="FF0000"/>
                </a:solidFill>
              </a:rPr>
              <a:t>2007</a:t>
            </a:r>
            <a:r>
              <a:rPr lang="en-US" dirty="0" smtClean="0">
                <a:solidFill>
                  <a:srgbClr val="FFFF00"/>
                </a:solidFill>
              </a:rPr>
              <a:t> </a:t>
            </a:r>
            <a:r>
              <a:rPr lang="en-US" dirty="0" smtClean="0"/>
              <a:t>construction season. </a:t>
            </a:r>
          </a:p>
          <a:p>
            <a:pPr eaLnBrk="1" hangingPunct="1"/>
            <a:endParaRPr lang="en-US" dirty="0" smtClean="0"/>
          </a:p>
          <a:p>
            <a:pPr eaLnBrk="1" hangingPunct="1"/>
            <a:r>
              <a:rPr lang="en-US" dirty="0" smtClean="0"/>
              <a:t>This effort continued with </a:t>
            </a:r>
            <a:r>
              <a:rPr lang="en-US" b="1" dirty="0" smtClean="0">
                <a:solidFill>
                  <a:srgbClr val="FF0000"/>
                </a:solidFill>
              </a:rPr>
              <a:t>Phase 2 PASIN Pilots</a:t>
            </a:r>
            <a:r>
              <a:rPr lang="en-US" dirty="0" smtClean="0"/>
              <a:t>, applying lessons learned from 2007 to projects in the </a:t>
            </a:r>
            <a:r>
              <a:rPr lang="en-US" dirty="0" smtClean="0">
                <a:solidFill>
                  <a:srgbClr val="FF0000"/>
                </a:solidFill>
              </a:rPr>
              <a:t>2008</a:t>
            </a:r>
            <a:r>
              <a:rPr lang="en-US" dirty="0" smtClean="0"/>
              <a:t> construction season.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229600" cy="1143000"/>
          </a:xfrm>
        </p:spPr>
        <p:txBody>
          <a:bodyPr/>
          <a:lstStyle/>
          <a:p>
            <a:pPr algn="ctr" eaLnBrk="1" fontAlgn="auto" hangingPunct="1">
              <a:spcAft>
                <a:spcPts val="0"/>
              </a:spcAft>
              <a:defRPr/>
            </a:pPr>
            <a:r>
              <a:rPr lang="en-US" dirty="0"/>
              <a:t>Who was </a:t>
            </a:r>
            <a:r>
              <a:rPr lang="en-US" dirty="0" smtClean="0"/>
              <a:t>involved Phase 1  2007</a:t>
            </a:r>
            <a:endParaRPr lang="en-US" dirty="0"/>
          </a:p>
        </p:txBody>
      </p:sp>
      <p:sp>
        <p:nvSpPr>
          <p:cNvPr id="11267" name="Rectangle 3"/>
          <p:cNvSpPr>
            <a:spLocks noGrp="1" noChangeArrowheads="1"/>
          </p:cNvSpPr>
          <p:nvPr>
            <p:ph idx="1"/>
          </p:nvPr>
        </p:nvSpPr>
        <p:spPr>
          <a:xfrm>
            <a:off x="381000" y="1676400"/>
            <a:ext cx="8229600" cy="5257800"/>
          </a:xfrm>
        </p:spPr>
        <p:txBody>
          <a:bodyPr/>
          <a:lstStyle/>
          <a:p>
            <a:pPr eaLnBrk="1" hangingPunct="1">
              <a:lnSpc>
                <a:spcPct val="90000"/>
              </a:lnSpc>
            </a:pPr>
            <a:r>
              <a:rPr lang="en-US" dirty="0" err="1" smtClean="0"/>
              <a:t>ECMS</a:t>
            </a:r>
            <a:r>
              <a:rPr lang="en-US" dirty="0" smtClean="0"/>
              <a:t> No. 75816, Schuylkill County </a:t>
            </a:r>
            <a:r>
              <a:rPr lang="en-US" b="1" dirty="0" smtClean="0">
                <a:solidFill>
                  <a:schemeClr val="accent2">
                    <a:lumMod val="60000"/>
                    <a:lumOff val="40000"/>
                  </a:schemeClr>
                </a:solidFill>
              </a:rPr>
              <a:t>I 81-07M</a:t>
            </a:r>
            <a:r>
              <a:rPr lang="en-US" dirty="0" smtClean="0">
                <a:solidFill>
                  <a:schemeClr val="accent2">
                    <a:lumMod val="60000"/>
                    <a:lumOff val="40000"/>
                  </a:schemeClr>
                </a:solidFill>
              </a:rPr>
              <a:t> </a:t>
            </a:r>
            <a:r>
              <a:rPr lang="en-US" dirty="0" smtClean="0"/>
              <a:t>in District 5-0.     </a:t>
            </a:r>
          </a:p>
          <a:p>
            <a:pPr eaLnBrk="1" hangingPunct="1">
              <a:lnSpc>
                <a:spcPct val="90000"/>
              </a:lnSpc>
              <a:buFontTx/>
              <a:buNone/>
            </a:pPr>
            <a:r>
              <a:rPr lang="en-US" sz="2000" dirty="0" smtClean="0"/>
              <a:t>                 </a:t>
            </a:r>
            <a:r>
              <a:rPr lang="en-US" sz="3600" b="1" dirty="0" smtClean="0">
                <a:solidFill>
                  <a:schemeClr val="accent2">
                    <a:lumMod val="60000"/>
                    <a:lumOff val="40000"/>
                  </a:schemeClr>
                </a:solidFill>
              </a:rPr>
              <a:t>Eastern Industries, Inc.</a:t>
            </a:r>
          </a:p>
          <a:p>
            <a:pPr lvl="1" eaLnBrk="1" hangingPunct="1">
              <a:lnSpc>
                <a:spcPct val="90000"/>
              </a:lnSpc>
            </a:pPr>
            <a:endParaRPr lang="en-US" dirty="0" smtClean="0"/>
          </a:p>
          <a:p>
            <a:pPr eaLnBrk="1" hangingPunct="1">
              <a:lnSpc>
                <a:spcPct val="90000"/>
              </a:lnSpc>
            </a:pPr>
            <a:r>
              <a:rPr lang="en-US" dirty="0" err="1" smtClean="0"/>
              <a:t>ECMS</a:t>
            </a:r>
            <a:r>
              <a:rPr lang="en-US" dirty="0" smtClean="0"/>
              <a:t> No. 57791,</a:t>
            </a:r>
            <a:r>
              <a:rPr lang="en-US" b="1" dirty="0" smtClean="0"/>
              <a:t> </a:t>
            </a:r>
            <a:r>
              <a:rPr lang="en-US" dirty="0" smtClean="0"/>
              <a:t>Jefferson Co. SR 28 Section 510 </a:t>
            </a:r>
            <a:r>
              <a:rPr lang="en-US" b="1" dirty="0" smtClean="0">
                <a:solidFill>
                  <a:schemeClr val="accent2">
                    <a:lumMod val="60000"/>
                    <a:lumOff val="40000"/>
                  </a:schemeClr>
                </a:solidFill>
              </a:rPr>
              <a:t>Game School Road 3R</a:t>
            </a:r>
            <a:r>
              <a:rPr lang="en-US" dirty="0" smtClean="0">
                <a:solidFill>
                  <a:schemeClr val="accent2">
                    <a:lumMod val="60000"/>
                    <a:lumOff val="40000"/>
                  </a:schemeClr>
                </a:solidFill>
              </a:rPr>
              <a:t> </a:t>
            </a:r>
            <a:r>
              <a:rPr lang="en-US" dirty="0" smtClean="0"/>
              <a:t>in District 10-0.                                                                                    </a:t>
            </a:r>
          </a:p>
          <a:p>
            <a:pPr eaLnBrk="1" hangingPunct="1">
              <a:lnSpc>
                <a:spcPct val="90000"/>
              </a:lnSpc>
              <a:buFontTx/>
              <a:buNone/>
            </a:pPr>
            <a:r>
              <a:rPr lang="en-US" dirty="0" smtClean="0">
                <a:solidFill>
                  <a:schemeClr val="accent2">
                    <a:lumMod val="60000"/>
                    <a:lumOff val="40000"/>
                  </a:schemeClr>
                </a:solidFill>
              </a:rPr>
              <a:t>                           </a:t>
            </a:r>
            <a:r>
              <a:rPr lang="en-US" sz="3600" b="1" dirty="0" err="1" smtClean="0">
                <a:solidFill>
                  <a:schemeClr val="accent2">
                    <a:lumMod val="60000"/>
                    <a:lumOff val="40000"/>
                  </a:schemeClr>
                </a:solidFill>
              </a:rPr>
              <a:t>HRI</a:t>
            </a:r>
            <a:r>
              <a:rPr lang="en-US" sz="3600" b="1" dirty="0" smtClean="0">
                <a:solidFill>
                  <a:schemeClr val="accent2">
                    <a:lumMod val="60000"/>
                    <a:lumOff val="40000"/>
                  </a:schemeClr>
                </a:solidFill>
              </a:rPr>
              <a:t>, Inc.</a:t>
            </a:r>
            <a:endParaRPr lang="en-US" sz="4000" b="1" dirty="0" smtClean="0">
              <a:solidFill>
                <a:schemeClr val="accent2">
                  <a:lumMod val="60000"/>
                  <a:lumOff val="40000"/>
                </a:schemeClr>
              </a:solidFill>
            </a:endParaRPr>
          </a:p>
          <a:p>
            <a:pPr eaLnBrk="1" hangingPunct="1">
              <a:lnSpc>
                <a:spcPct val="90000"/>
              </a:lnSpc>
              <a:buFontTx/>
              <a:buNone/>
            </a:pPr>
            <a:endParaRPr lang="en-US" sz="4000" b="1" dirty="0" smtClean="0">
              <a:solidFill>
                <a:schemeClr val="accent2">
                  <a:lumMod val="60000"/>
                  <a:lumOff val="40000"/>
                </a:schemeClr>
              </a:solidFill>
            </a:endParaRPr>
          </a:p>
          <a:p>
            <a:pPr algn="ctr" eaLnBrk="1" hangingPunct="1">
              <a:lnSpc>
                <a:spcPct val="90000"/>
              </a:lnSpc>
              <a:buFontTx/>
              <a:buNone/>
            </a:pPr>
            <a:r>
              <a:rPr lang="en-US" sz="4800" b="1" dirty="0" smtClean="0">
                <a:solidFill>
                  <a:schemeClr val="accent2">
                    <a:lumMod val="60000"/>
                    <a:lumOff val="40000"/>
                  </a:schemeClr>
                </a:solidFill>
              </a:rPr>
              <a:t>PAPA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229600" cy="1143000"/>
          </a:xfrm>
        </p:spPr>
        <p:txBody>
          <a:bodyPr/>
          <a:lstStyle/>
          <a:p>
            <a:pPr algn="ctr" eaLnBrk="1" fontAlgn="auto" hangingPunct="1">
              <a:spcAft>
                <a:spcPts val="0"/>
              </a:spcAft>
              <a:defRPr/>
            </a:pPr>
            <a:r>
              <a:rPr lang="en-US" dirty="0"/>
              <a:t>Who was </a:t>
            </a:r>
            <a:r>
              <a:rPr lang="en-US" dirty="0" smtClean="0"/>
              <a:t>involved Phase 2  2008</a:t>
            </a:r>
            <a:endParaRPr lang="en-US" dirty="0"/>
          </a:p>
        </p:txBody>
      </p:sp>
      <p:sp>
        <p:nvSpPr>
          <p:cNvPr id="12291" name="Rectangle 3"/>
          <p:cNvSpPr>
            <a:spLocks noGrp="1" noChangeArrowheads="1"/>
          </p:cNvSpPr>
          <p:nvPr>
            <p:ph idx="1"/>
          </p:nvPr>
        </p:nvSpPr>
        <p:spPr>
          <a:xfrm>
            <a:off x="381000" y="1676400"/>
            <a:ext cx="8229600" cy="5257800"/>
          </a:xfrm>
        </p:spPr>
        <p:txBody>
          <a:bodyPr/>
          <a:lstStyle/>
          <a:p>
            <a:pPr eaLnBrk="1" hangingPunct="1">
              <a:lnSpc>
                <a:spcPct val="90000"/>
              </a:lnSpc>
            </a:pPr>
            <a:r>
              <a:rPr lang="en-US" dirty="0" err="1" smtClean="0"/>
              <a:t>ECMS</a:t>
            </a:r>
            <a:r>
              <a:rPr lang="en-US" dirty="0" smtClean="0"/>
              <a:t> No.</a:t>
            </a:r>
            <a:r>
              <a:rPr lang="en-US" dirty="0" smtClean="0">
                <a:solidFill>
                  <a:schemeClr val="accent2">
                    <a:lumMod val="60000"/>
                    <a:lumOff val="40000"/>
                  </a:schemeClr>
                </a:solidFill>
              </a:rPr>
              <a:t>79105</a:t>
            </a:r>
            <a:r>
              <a:rPr lang="en-US" dirty="0" smtClean="0"/>
              <a:t>, Lycoming County, </a:t>
            </a:r>
            <a:r>
              <a:rPr lang="en-US" dirty="0" smtClean="0">
                <a:solidFill>
                  <a:schemeClr val="accent2">
                    <a:lumMod val="60000"/>
                    <a:lumOff val="40000"/>
                  </a:schemeClr>
                </a:solidFill>
              </a:rPr>
              <a:t>SR 15 Section A20/A30 NB,</a:t>
            </a:r>
            <a:r>
              <a:rPr lang="en-US" dirty="0" smtClean="0">
                <a:solidFill>
                  <a:srgbClr val="FFFF00"/>
                </a:solidFill>
              </a:rPr>
              <a:t> </a:t>
            </a:r>
            <a:r>
              <a:rPr lang="en-US" dirty="0" smtClean="0"/>
              <a:t>in District 3-0.     </a:t>
            </a:r>
          </a:p>
          <a:p>
            <a:pPr algn="ctr" eaLnBrk="1" hangingPunct="1">
              <a:lnSpc>
                <a:spcPct val="90000"/>
              </a:lnSpc>
              <a:buFontTx/>
              <a:buNone/>
            </a:pPr>
            <a:r>
              <a:rPr lang="en-US" dirty="0" smtClean="0"/>
              <a:t>   </a:t>
            </a:r>
            <a:r>
              <a:rPr lang="en-US" sz="3600" b="1" dirty="0" smtClean="0">
                <a:solidFill>
                  <a:schemeClr val="accent2">
                    <a:lumMod val="60000"/>
                    <a:lumOff val="40000"/>
                  </a:schemeClr>
                </a:solidFill>
              </a:rPr>
              <a:t>Glenn O. Hawbaker, Inc.</a:t>
            </a:r>
            <a:endParaRPr lang="en-US" sz="4000" b="1" dirty="0" smtClean="0">
              <a:solidFill>
                <a:schemeClr val="accent2">
                  <a:lumMod val="60000"/>
                  <a:lumOff val="40000"/>
                </a:schemeClr>
              </a:solidFill>
            </a:endParaRPr>
          </a:p>
          <a:p>
            <a:pPr lvl="1" eaLnBrk="1" hangingPunct="1">
              <a:lnSpc>
                <a:spcPct val="90000"/>
              </a:lnSpc>
            </a:pPr>
            <a:endParaRPr lang="en-US" dirty="0" smtClean="0"/>
          </a:p>
          <a:p>
            <a:pPr eaLnBrk="1" hangingPunct="1">
              <a:lnSpc>
                <a:spcPct val="90000"/>
              </a:lnSpc>
            </a:pPr>
            <a:r>
              <a:rPr lang="en-US" dirty="0" err="1" smtClean="0"/>
              <a:t>ECMS</a:t>
            </a:r>
            <a:r>
              <a:rPr lang="en-US" dirty="0" smtClean="0"/>
              <a:t> No.</a:t>
            </a:r>
            <a:r>
              <a:rPr lang="en-US" dirty="0" smtClean="0">
                <a:solidFill>
                  <a:srgbClr val="FFFF00"/>
                </a:solidFill>
              </a:rPr>
              <a:t> </a:t>
            </a:r>
            <a:r>
              <a:rPr lang="en-US" dirty="0" smtClean="0">
                <a:solidFill>
                  <a:schemeClr val="accent2">
                    <a:lumMod val="60000"/>
                    <a:lumOff val="40000"/>
                  </a:schemeClr>
                </a:solidFill>
              </a:rPr>
              <a:t>80092,</a:t>
            </a:r>
            <a:r>
              <a:rPr lang="en-US" b="1" dirty="0" smtClean="0"/>
              <a:t> Fayette County</a:t>
            </a:r>
            <a:r>
              <a:rPr lang="en-US" b="1" dirty="0" smtClean="0">
                <a:solidFill>
                  <a:schemeClr val="accent2">
                    <a:lumMod val="60000"/>
                    <a:lumOff val="40000"/>
                  </a:schemeClr>
                </a:solidFill>
              </a:rPr>
              <a:t>, </a:t>
            </a:r>
            <a:r>
              <a:rPr lang="en-US" dirty="0" smtClean="0">
                <a:solidFill>
                  <a:schemeClr val="accent2">
                    <a:lumMod val="60000"/>
                    <a:lumOff val="40000"/>
                  </a:schemeClr>
                </a:solidFill>
              </a:rPr>
              <a:t>SR 21 Betterment</a:t>
            </a:r>
            <a:r>
              <a:rPr lang="en-US" dirty="0" smtClean="0">
                <a:solidFill>
                  <a:srgbClr val="FFFF00"/>
                </a:solidFill>
              </a:rPr>
              <a:t> </a:t>
            </a:r>
            <a:r>
              <a:rPr lang="en-US" dirty="0" smtClean="0"/>
              <a:t>in District 12-0.                                                                                    </a:t>
            </a:r>
          </a:p>
          <a:p>
            <a:pPr marL="742950" indent="-742950" algn="ctr" eaLnBrk="1" hangingPunct="1">
              <a:lnSpc>
                <a:spcPct val="90000"/>
              </a:lnSpc>
              <a:buFontTx/>
              <a:buAutoNum type="alphaUcPeriod"/>
            </a:pPr>
            <a:r>
              <a:rPr lang="en-US" sz="3600" b="1" dirty="0" err="1" smtClean="0">
                <a:solidFill>
                  <a:schemeClr val="accent2">
                    <a:lumMod val="60000"/>
                    <a:lumOff val="40000"/>
                  </a:schemeClr>
                </a:solidFill>
              </a:rPr>
              <a:t>Folino</a:t>
            </a:r>
            <a:r>
              <a:rPr lang="en-US" sz="3600" b="1" dirty="0" smtClean="0">
                <a:solidFill>
                  <a:schemeClr val="accent2">
                    <a:lumMod val="60000"/>
                    <a:lumOff val="40000"/>
                  </a:schemeClr>
                </a:solidFill>
              </a:rPr>
              <a:t> / Hansen</a:t>
            </a:r>
          </a:p>
          <a:p>
            <a:pPr marL="742950" indent="-742950" algn="ctr" eaLnBrk="1" hangingPunct="1">
              <a:lnSpc>
                <a:spcPct val="90000"/>
              </a:lnSpc>
              <a:buFontTx/>
              <a:buAutoNum type="alphaUcPeriod"/>
            </a:pPr>
            <a:endParaRPr lang="en-US" sz="4000" b="1" dirty="0" smtClean="0">
              <a:solidFill>
                <a:schemeClr val="folHlink"/>
              </a:solidFill>
            </a:endParaRPr>
          </a:p>
          <a:p>
            <a:pPr algn="ctr" eaLnBrk="1" hangingPunct="1">
              <a:lnSpc>
                <a:spcPct val="90000"/>
              </a:lnSpc>
              <a:buFontTx/>
              <a:buNone/>
            </a:pPr>
            <a:r>
              <a:rPr lang="en-US" sz="4800" b="1" dirty="0" smtClean="0">
                <a:solidFill>
                  <a:schemeClr val="accent2">
                    <a:lumMod val="60000"/>
                    <a:lumOff val="40000"/>
                  </a:schemeClr>
                </a:solidFill>
              </a:rPr>
              <a:t>PAPA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381000"/>
            <a:ext cx="7772400" cy="914400"/>
          </a:xfrm>
        </p:spPr>
        <p:txBody>
          <a:bodyPr/>
          <a:lstStyle/>
          <a:p>
            <a:pPr algn="ctr" eaLnBrk="1" hangingPunct="1">
              <a:defRPr/>
            </a:pPr>
            <a:r>
              <a:rPr lang="en-US" dirty="0" smtClean="0"/>
              <a:t>PASIN Implementation Process</a:t>
            </a:r>
          </a:p>
        </p:txBody>
      </p:sp>
      <p:graphicFrame>
        <p:nvGraphicFramePr>
          <p:cNvPr id="6"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defRPr/>
            </a:pPr>
            <a:r>
              <a:rPr lang="en-US" dirty="0" smtClean="0"/>
              <a:t>Quality Management System Components</a:t>
            </a:r>
          </a:p>
        </p:txBody>
      </p:sp>
      <p:sp>
        <p:nvSpPr>
          <p:cNvPr id="15363" name="Rectangle 3"/>
          <p:cNvSpPr>
            <a:spLocks noGrp="1" noChangeArrowheads="1"/>
          </p:cNvSpPr>
          <p:nvPr>
            <p:ph idx="1"/>
          </p:nvPr>
        </p:nvSpPr>
        <p:spPr>
          <a:xfrm>
            <a:off x="457200" y="2057400"/>
            <a:ext cx="8229600" cy="5257800"/>
          </a:xfrm>
        </p:spPr>
        <p:txBody>
          <a:bodyPr/>
          <a:lstStyle/>
          <a:p>
            <a:pPr eaLnBrk="1" hangingPunct="1">
              <a:defRPr/>
            </a:pPr>
            <a:r>
              <a:rPr lang="en-US" dirty="0" smtClean="0"/>
              <a:t>1  Control of Documents</a:t>
            </a:r>
          </a:p>
          <a:p>
            <a:pPr eaLnBrk="1" hangingPunct="1">
              <a:defRPr/>
            </a:pPr>
            <a:r>
              <a:rPr lang="en-US" dirty="0" smtClean="0"/>
              <a:t>2  Control of Quality Records</a:t>
            </a:r>
          </a:p>
          <a:p>
            <a:pPr eaLnBrk="1" hangingPunct="1">
              <a:defRPr/>
            </a:pPr>
            <a:r>
              <a:rPr lang="en-US" dirty="0" smtClean="0"/>
              <a:t>3  Control of Nonconforming Product</a:t>
            </a:r>
          </a:p>
          <a:p>
            <a:pPr eaLnBrk="1" hangingPunct="1">
              <a:defRPr/>
            </a:pPr>
            <a:r>
              <a:rPr lang="en-US" dirty="0" smtClean="0"/>
              <a:t>4  Customer Complaints</a:t>
            </a:r>
          </a:p>
          <a:p>
            <a:pPr eaLnBrk="1" hangingPunct="1">
              <a:defRPr/>
            </a:pPr>
            <a:r>
              <a:rPr lang="en-US" dirty="0" smtClean="0"/>
              <a:t>5  Corrective and Preventative Actions</a:t>
            </a:r>
          </a:p>
          <a:p>
            <a:pPr eaLnBrk="1" hangingPunct="1">
              <a:defRPr/>
            </a:pPr>
            <a:r>
              <a:rPr lang="en-US" dirty="0" smtClean="0"/>
              <a:t>6  Internal Audit</a:t>
            </a:r>
          </a:p>
          <a:p>
            <a:pPr eaLnBrk="1" hangingPunct="1">
              <a:defRPr/>
            </a:pPr>
            <a:r>
              <a:rPr lang="en-US" dirty="0" smtClean="0"/>
              <a:t>7  Management Review</a:t>
            </a:r>
          </a:p>
          <a:p>
            <a:pPr eaLnBrk="1" hangingPunct="1">
              <a:buFont typeface="Wingdings" pitchFamily="2" charset="2"/>
              <a:buNone/>
              <a:defRPr/>
            </a:pPr>
            <a:endParaRPr lang="en-US" dirty="0" smtClean="0"/>
          </a:p>
          <a:p>
            <a:pPr marL="609600" indent="-609600" eaLnBrk="1" hangingPunct="1">
              <a:defRPr/>
            </a:pPr>
            <a:endParaRPr lang="en-US"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81000" y="16002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a:spLocks noGrp="1" noChangeArrowheads="1"/>
          </p:cNvSpPr>
          <p:nvPr>
            <p:ph type="title"/>
          </p:nvPr>
        </p:nvSpPr>
        <p:spPr>
          <a:xfrm>
            <a:off x="914400" y="381000"/>
            <a:ext cx="7772400" cy="914400"/>
          </a:xfrm>
        </p:spPr>
        <p:txBody>
          <a:bodyPr/>
          <a:lstStyle/>
          <a:p>
            <a:pPr algn="ctr" eaLnBrk="1" hangingPunct="1">
              <a:defRPr/>
            </a:pPr>
            <a:r>
              <a:rPr lang="en-US" dirty="0" smtClean="0"/>
              <a:t>PASIN Implementation Teams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fontAlgn="auto" hangingPunct="1">
              <a:spcAft>
                <a:spcPts val="0"/>
              </a:spcAft>
              <a:defRPr/>
            </a:pPr>
            <a:r>
              <a:rPr lang="en-US" dirty="0"/>
              <a:t>Process Overview</a:t>
            </a:r>
          </a:p>
        </p:txBody>
      </p:sp>
      <p:sp>
        <p:nvSpPr>
          <p:cNvPr id="14339" name="Rectangle 3"/>
          <p:cNvSpPr>
            <a:spLocks noGrp="1" noChangeArrowheads="1"/>
          </p:cNvSpPr>
          <p:nvPr>
            <p:ph idx="1"/>
          </p:nvPr>
        </p:nvSpPr>
        <p:spPr>
          <a:xfrm>
            <a:off x="457200" y="1752600"/>
            <a:ext cx="8229600" cy="4953000"/>
          </a:xfrm>
        </p:spPr>
        <p:txBody>
          <a:bodyPr/>
          <a:lstStyle/>
          <a:p>
            <a:pPr marL="609600" indent="-609600" eaLnBrk="1" hangingPunct="1">
              <a:lnSpc>
                <a:spcPct val="80000"/>
              </a:lnSpc>
            </a:pPr>
            <a:r>
              <a:rPr lang="en-US" sz="2800" b="1" dirty="0" smtClean="0"/>
              <a:t>Review the Requirements of the Contract</a:t>
            </a:r>
          </a:p>
          <a:p>
            <a:pPr marL="990600" lvl="1" indent="-533400" eaLnBrk="1" hangingPunct="1">
              <a:lnSpc>
                <a:spcPct val="80000"/>
              </a:lnSpc>
            </a:pPr>
            <a:r>
              <a:rPr lang="en-US" sz="2400" dirty="0" smtClean="0"/>
              <a:t>Special Provision requirements</a:t>
            </a:r>
          </a:p>
          <a:p>
            <a:pPr marL="990600" lvl="1" indent="-533400" eaLnBrk="1" hangingPunct="1">
              <a:lnSpc>
                <a:spcPct val="80000"/>
              </a:lnSpc>
            </a:pPr>
            <a:r>
              <a:rPr lang="en-US" sz="2400" dirty="0" smtClean="0"/>
              <a:t>Links to 408 requirements</a:t>
            </a:r>
          </a:p>
          <a:p>
            <a:pPr marL="990600" lvl="1" indent="-533400" eaLnBrk="1" hangingPunct="1">
              <a:lnSpc>
                <a:spcPct val="80000"/>
              </a:lnSpc>
            </a:pPr>
            <a:endParaRPr lang="en-US" sz="2400" dirty="0" smtClean="0"/>
          </a:p>
          <a:p>
            <a:pPr marL="609600" indent="-609600" eaLnBrk="1" hangingPunct="1">
              <a:lnSpc>
                <a:spcPct val="80000"/>
              </a:lnSpc>
            </a:pPr>
            <a:r>
              <a:rPr lang="en-US" sz="2800" b="1" dirty="0" smtClean="0"/>
              <a:t>Assign Quality Manager Responsibilities</a:t>
            </a:r>
          </a:p>
          <a:p>
            <a:pPr marL="990600" lvl="1" indent="-533400" eaLnBrk="1" hangingPunct="1">
              <a:lnSpc>
                <a:spcPct val="80000"/>
              </a:lnSpc>
            </a:pPr>
            <a:r>
              <a:rPr lang="en-US" sz="2400" dirty="0" smtClean="0"/>
              <a:t>Authority over plant and field processes</a:t>
            </a:r>
          </a:p>
          <a:p>
            <a:pPr marL="990600" lvl="1" indent="-533400" eaLnBrk="1" hangingPunct="1">
              <a:lnSpc>
                <a:spcPct val="80000"/>
              </a:lnSpc>
            </a:pPr>
            <a:r>
              <a:rPr lang="en-US" sz="2400" dirty="0" smtClean="0"/>
              <a:t>Develop quality management processes</a:t>
            </a:r>
          </a:p>
          <a:p>
            <a:pPr marL="990600" lvl="1" indent="-533400" eaLnBrk="1" hangingPunct="1">
              <a:lnSpc>
                <a:spcPct val="80000"/>
              </a:lnSpc>
            </a:pPr>
            <a:r>
              <a:rPr lang="en-US" sz="2400" dirty="0" smtClean="0"/>
              <a:t>Assign documentation responsibilities </a:t>
            </a:r>
          </a:p>
          <a:p>
            <a:pPr marL="990600" lvl="1" indent="-533400"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1100">
  <a:themeElements>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1100 (9-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1100 (9-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1100 (9-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1100 (9-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1100 (9-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1100 (9-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1100 (9-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1100 (9-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1100 (9-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1100 (9-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1100 (9-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1100 (9-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OS-1100</Template>
  <TotalTime>180</TotalTime>
  <Words>2557</Words>
  <Application>Microsoft PowerPoint</Application>
  <PresentationFormat>On-screen Show (4:3)</PresentationFormat>
  <Paragraphs>311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OS-1100</vt:lpstr>
      <vt:lpstr>Slide 1</vt:lpstr>
      <vt:lpstr>Intent</vt:lpstr>
      <vt:lpstr>Intent</vt:lpstr>
      <vt:lpstr>Who was involved Phase 1  2007</vt:lpstr>
      <vt:lpstr>Who was involved Phase 2  2008</vt:lpstr>
      <vt:lpstr>PASIN Implementation Process</vt:lpstr>
      <vt:lpstr>Quality Management System Components</vt:lpstr>
      <vt:lpstr>PASIN Implementation Teams</vt:lpstr>
      <vt:lpstr>Process Overview</vt:lpstr>
      <vt:lpstr>Process Overview</vt:lpstr>
      <vt:lpstr>Process Overview</vt:lpstr>
      <vt:lpstr>Process Overview</vt:lpstr>
      <vt:lpstr>Results</vt:lpstr>
      <vt:lpstr>Hawbaker Plant</vt:lpstr>
      <vt:lpstr>Hawbaker Field Operations</vt:lpstr>
      <vt:lpstr>Better Materials Plant</vt:lpstr>
      <vt:lpstr>A. Folino Paving </vt:lpstr>
      <vt:lpstr>Conclusions</vt:lpstr>
      <vt:lpstr>Barriers</vt:lpstr>
      <vt:lpstr>Next Steps</vt:lpstr>
      <vt:lpstr>Thank You for your attention</vt:lpstr>
    </vt:vector>
  </TitlesOfParts>
  <Company>PENNDOT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dc:description>10-08</dc:description>
  <cp:lastModifiedBy>test</cp:lastModifiedBy>
  <cp:revision>35</cp:revision>
  <dcterms:created xsi:type="dcterms:W3CDTF">2008-12-05T13:39:52Z</dcterms:created>
  <dcterms:modified xsi:type="dcterms:W3CDTF">2008-12-15T16:15:16Z</dcterms:modified>
</cp:coreProperties>
</file>